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Roboto Medium"/>
      <p:regular r:id="rId33"/>
      <p:bold r:id="rId34"/>
      <p:italic r:id="rId35"/>
      <p:boldItalic r:id="rId36"/>
    </p:embeddedFont>
    <p:embeddedFont>
      <p:font typeface="Cambria Math"/>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816303-78D6-4BBF-9CDD-E049CEEE2A77}">
  <a:tblStyle styleId="{A4816303-78D6-4BBF-9CDD-E049CEEE2A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RobotoMedium-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RobotoMedium-italic.fntdata"/><Relationship Id="rId12" Type="http://schemas.openxmlformats.org/officeDocument/2006/relationships/slide" Target="slides/slide6.xml"/><Relationship Id="rId34" Type="http://schemas.openxmlformats.org/officeDocument/2006/relationships/font" Target="fonts/RobotoMedium-bold.fntdata"/><Relationship Id="rId15" Type="http://schemas.openxmlformats.org/officeDocument/2006/relationships/slide" Target="slides/slide9.xml"/><Relationship Id="rId37" Type="http://schemas.openxmlformats.org/officeDocument/2006/relationships/font" Target="fonts/CambriaMath-regular.fntdata"/><Relationship Id="rId14" Type="http://schemas.openxmlformats.org/officeDocument/2006/relationships/slide" Target="slides/slide8.xml"/><Relationship Id="rId36"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66e40c5a5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66e40c5a5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66e40c5a5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66e40c5a5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66e40c5a5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66e40c5a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66e40c5a5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66e40c5a5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66e40c5a5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66e40c5a5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286cf4c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286cf4c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66e40c5a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66e40c5a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2ad9e6e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2ad9e6e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66e40c5a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66e40c5a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2ad7f30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2ad7f30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66e40c5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66e40c5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2ad9e6e0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2ad9e6e0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2ad9e6e0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2ad9e6e0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66e40c5a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66e40c5a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66e40c5a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66e40c5a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66e40c5a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66e40c5a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66e40c5a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66e40c5a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2ad9e6e0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2ad9e6e0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66e40c5a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66e40c5a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66e40c5a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66e40c5a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66e40c5a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66e40c5a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ricsheet.org/downloads/#experimental" TargetMode="External"/><Relationship Id="rId4" Type="http://schemas.openxmlformats.org/officeDocument/2006/relationships/hyperlink" Target="https://www.kaggle.com/datasets/manasgarg/ipl" TargetMode="External"/><Relationship Id="rId5" Type="http://schemas.openxmlformats.org/officeDocument/2006/relationships/hyperlink" Target="https://www.kaggle.com/datasets/patrickb1912/ipl-complete-dataset-20082020?select=IPL+Ball-by-Ball+2008-2020.cs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pdfs.semanticscholar.org/6784/5be45325298bae20b2ec3c04ba5a53fcb169.pdf" TargetMode="External"/><Relationship Id="rId4" Type="http://schemas.openxmlformats.org/officeDocument/2006/relationships/hyperlink" Target="http://www.journalstd.com/gallery/5-oct2019special.pdf" TargetMode="External"/><Relationship Id="rId5" Type="http://schemas.openxmlformats.org/officeDocument/2006/relationships/hyperlink" Target="https://www.analyticsvidhya.com/blog/2020/02/network-analysis-ipl-d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710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800">
                <a:solidFill>
                  <a:srgbClr val="FFFF00"/>
                </a:solidFill>
                <a:latin typeface="Roboto"/>
                <a:ea typeface="Roboto"/>
                <a:cs typeface="Roboto"/>
                <a:sym typeface="Roboto"/>
              </a:rPr>
              <a:t>Cricket Data Network Analysis </a:t>
            </a:r>
            <a:endParaRPr b="1" sz="4700">
              <a:solidFill>
                <a:srgbClr val="FFFF00"/>
              </a:solidFill>
              <a:latin typeface="Roboto"/>
              <a:ea typeface="Roboto"/>
              <a:cs typeface="Roboto"/>
              <a:sym typeface="Roboto"/>
            </a:endParaRPr>
          </a:p>
        </p:txBody>
      </p:sp>
      <p:sp>
        <p:nvSpPr>
          <p:cNvPr id="55" name="Google Shape;55;p13"/>
          <p:cNvSpPr txBox="1"/>
          <p:nvPr>
            <p:ph idx="1" type="subTitle"/>
          </p:nvPr>
        </p:nvSpPr>
        <p:spPr>
          <a:xfrm>
            <a:off x="2847075" y="2121350"/>
            <a:ext cx="3597000" cy="2208900"/>
          </a:xfrm>
          <a:prstGeom prst="rect">
            <a:avLst/>
          </a:prstGeom>
        </p:spPr>
        <p:txBody>
          <a:bodyPr anchorCtr="0" anchor="t" bIns="91425" lIns="91425" spcFirstLastPara="1" rIns="91425" wrap="square" tIns="91425">
            <a:normAutofit fontScale="77500" lnSpcReduction="10000"/>
          </a:bodyPr>
          <a:lstStyle/>
          <a:p>
            <a:pPr indent="0" lvl="0" marL="0" rtl="0" algn="l">
              <a:lnSpc>
                <a:spcPct val="150000"/>
              </a:lnSpc>
              <a:spcBef>
                <a:spcPts val="0"/>
              </a:spcBef>
              <a:spcAft>
                <a:spcPts val="0"/>
              </a:spcAft>
              <a:buNone/>
            </a:pPr>
            <a:r>
              <a:rPr lang="en" sz="2143">
                <a:solidFill>
                  <a:srgbClr val="FFFFFF"/>
                </a:solidFill>
                <a:latin typeface="Roboto Medium"/>
                <a:ea typeface="Roboto Medium"/>
                <a:cs typeface="Roboto Medium"/>
                <a:sym typeface="Roboto Medium"/>
              </a:rPr>
              <a:t>Group -3</a:t>
            </a:r>
            <a:endParaRPr sz="2143">
              <a:solidFill>
                <a:srgbClr val="FFFFFF"/>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2143">
                <a:solidFill>
                  <a:srgbClr val="FFFFFF"/>
                </a:solidFill>
                <a:latin typeface="Roboto Medium"/>
                <a:ea typeface="Roboto Medium"/>
                <a:cs typeface="Roboto Medium"/>
                <a:sym typeface="Roboto Medium"/>
              </a:rPr>
              <a:t>Submitted to : Prof. Amit Nanavati </a:t>
            </a:r>
            <a:endParaRPr sz="2143">
              <a:solidFill>
                <a:srgbClr val="FFFFFF"/>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900">
                <a:solidFill>
                  <a:srgbClr val="FFFFFF"/>
                </a:solidFill>
                <a:latin typeface="Roboto Medium"/>
                <a:ea typeface="Roboto Medium"/>
                <a:cs typeface="Roboto Medium"/>
                <a:sym typeface="Roboto Medium"/>
              </a:rPr>
              <a:t>Umang Patel - AU1940174</a:t>
            </a:r>
            <a:endParaRPr sz="1900">
              <a:solidFill>
                <a:srgbClr val="FFFFFF"/>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900">
                <a:solidFill>
                  <a:srgbClr val="FFFFFF"/>
                </a:solidFill>
                <a:latin typeface="Roboto Medium"/>
                <a:ea typeface="Roboto Medium"/>
                <a:cs typeface="Roboto Medium"/>
                <a:sym typeface="Roboto Medium"/>
              </a:rPr>
              <a:t>Jay Ghetia - AU1940127</a:t>
            </a:r>
            <a:endParaRPr sz="1900">
              <a:solidFill>
                <a:srgbClr val="FFFFFF"/>
              </a:solidFill>
              <a:latin typeface="Roboto Medium"/>
              <a:ea typeface="Roboto Medium"/>
              <a:cs typeface="Roboto Medium"/>
              <a:sym typeface="Roboto Medium"/>
            </a:endParaRPr>
          </a:p>
          <a:p>
            <a:pPr indent="0" lvl="0" marL="0" rtl="0" algn="l">
              <a:lnSpc>
                <a:spcPct val="150000"/>
              </a:lnSpc>
              <a:spcBef>
                <a:spcPts val="0"/>
              </a:spcBef>
              <a:spcAft>
                <a:spcPts val="0"/>
              </a:spcAft>
              <a:buNone/>
            </a:pPr>
            <a:r>
              <a:rPr lang="en" sz="1900">
                <a:solidFill>
                  <a:srgbClr val="FFFFFF"/>
                </a:solidFill>
                <a:latin typeface="Roboto Medium"/>
                <a:ea typeface="Roboto Medium"/>
                <a:cs typeface="Roboto Medium"/>
                <a:sym typeface="Roboto Medium"/>
              </a:rPr>
              <a:t>Urvish Makwana - AU1940209</a:t>
            </a:r>
            <a:endParaRPr sz="1900">
              <a:solidFill>
                <a:srgbClr val="FFFFFF"/>
              </a:solidFill>
              <a:latin typeface="Roboto Medium"/>
              <a:ea typeface="Roboto Medium"/>
              <a:cs typeface="Roboto Medium"/>
              <a:sym typeface="Roboto Medium"/>
            </a:endParaRPr>
          </a:p>
          <a:p>
            <a:pPr indent="0" lvl="0" marL="0" rtl="0" algn="l">
              <a:spcBef>
                <a:spcPts val="0"/>
              </a:spcBef>
              <a:spcAft>
                <a:spcPts val="0"/>
              </a:spcAft>
              <a:buNone/>
            </a:pPr>
            <a:r>
              <a:t/>
            </a:r>
            <a:endParaRPr>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nvSpPr>
        <p:spPr>
          <a:xfrm>
            <a:off x="662875" y="1165425"/>
            <a:ext cx="2289000" cy="3093900"/>
          </a:xfrm>
          <a:prstGeom prst="rect">
            <a:avLst/>
          </a:prstGeom>
          <a:noFill/>
          <a:ln cap="flat" cmpd="sng" w="3810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[('HH Pandya', 11),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('Q de Kock',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('KA Pollard',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('KH Pandya', 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('SA Yadav',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('Yuvraj Singh',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('RG Sharma',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McClenaghan',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('Ishan Kishan',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('BCJ Cutting',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('RD Chahar',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('E Lewis',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 Markande',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('JJ Bumrah',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('AS Joseph',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('BB Sran',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('Rasikh Salam',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('SD Lad', 1)]</a:t>
            </a:r>
            <a:endParaRPr/>
          </a:p>
        </p:txBody>
      </p:sp>
      <p:sp>
        <p:nvSpPr>
          <p:cNvPr id="117" name="Google Shape;117;p22"/>
          <p:cNvSpPr txBox="1"/>
          <p:nvPr/>
        </p:nvSpPr>
        <p:spPr>
          <a:xfrm>
            <a:off x="3569725" y="1165425"/>
            <a:ext cx="2064600" cy="3093900"/>
          </a:xfrm>
          <a:prstGeom prst="rect">
            <a:avLst/>
          </a:prstGeom>
          <a:noFill/>
          <a:ln cap="flat" cmpd="sng" w="3810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[('HH Pandya',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('SA Yadav',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('Q de Kock',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('KA Pollard',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('Yuvraj Singh',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('KH Pandya',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('RG Sharma',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McClenaghan',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('BCJ Cutting',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('Rasikh Salam',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('Ishan Kishan',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('RD Chahar',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('AS Joseph',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('SD Lad',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('E Lewis',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('BB Sran',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 Markande',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('JJ Bumrah', 0)]</a:t>
            </a:r>
            <a:endParaRPr/>
          </a:p>
        </p:txBody>
      </p:sp>
      <p:sp>
        <p:nvSpPr>
          <p:cNvPr id="118" name="Google Shape;118;p22"/>
          <p:cNvSpPr txBox="1"/>
          <p:nvPr/>
        </p:nvSpPr>
        <p:spPr>
          <a:xfrm>
            <a:off x="6210900" y="1165425"/>
            <a:ext cx="2289000" cy="3093900"/>
          </a:xfrm>
          <a:prstGeom prst="rect">
            <a:avLst/>
          </a:prstGeom>
          <a:noFill/>
          <a:ln cap="flat" cmpd="sng" w="3810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[('Q de Kock',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('KA Pollard',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('KH Pandya',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('Ishan Kishan',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('Yuvraj Singh',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('HH Pandya',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('BCJ Cutting',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McClenaghan',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('RG Sharma',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('SA Yadav',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 Markande',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('JJ Bumrah',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('RD Chahar',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('E Lewis',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('AS Joseph',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('BB Sran',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('Rasikh Salam',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('SD Lad', 0)]</a:t>
            </a:r>
            <a:endParaRPr/>
          </a:p>
        </p:txBody>
      </p:sp>
      <p:sp>
        <p:nvSpPr>
          <p:cNvPr id="119" name="Google Shape;119;p22"/>
          <p:cNvSpPr txBox="1"/>
          <p:nvPr/>
        </p:nvSpPr>
        <p:spPr>
          <a:xfrm>
            <a:off x="1050725" y="620450"/>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00FF"/>
                </a:solidFill>
                <a:latin typeface="Cambria Math"/>
                <a:ea typeface="Cambria Math"/>
                <a:cs typeface="Cambria Math"/>
                <a:sym typeface="Cambria Math"/>
              </a:rPr>
              <a:t>Total Degree</a:t>
            </a:r>
            <a:endParaRPr b="1" sz="1500">
              <a:solidFill>
                <a:srgbClr val="0000FF"/>
              </a:solidFill>
              <a:latin typeface="Cambria Math"/>
              <a:ea typeface="Cambria Math"/>
              <a:cs typeface="Cambria Math"/>
              <a:sym typeface="Cambria Math"/>
            </a:endParaRPr>
          </a:p>
        </p:txBody>
      </p:sp>
      <p:sp>
        <p:nvSpPr>
          <p:cNvPr id="120" name="Google Shape;120;p22"/>
          <p:cNvSpPr txBox="1"/>
          <p:nvPr/>
        </p:nvSpPr>
        <p:spPr>
          <a:xfrm>
            <a:off x="4035050" y="620450"/>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00FF"/>
                </a:solidFill>
                <a:latin typeface="Cambria Math"/>
                <a:ea typeface="Cambria Math"/>
                <a:cs typeface="Cambria Math"/>
                <a:sym typeface="Cambria Math"/>
              </a:rPr>
              <a:t>In Degree</a:t>
            </a:r>
            <a:endParaRPr b="1" sz="1500">
              <a:solidFill>
                <a:srgbClr val="0000FF"/>
              </a:solidFill>
              <a:latin typeface="Cambria Math"/>
              <a:ea typeface="Cambria Math"/>
              <a:cs typeface="Cambria Math"/>
              <a:sym typeface="Cambria Math"/>
            </a:endParaRPr>
          </a:p>
        </p:txBody>
      </p:sp>
      <p:sp>
        <p:nvSpPr>
          <p:cNvPr id="121" name="Google Shape;121;p22"/>
          <p:cNvSpPr txBox="1"/>
          <p:nvPr/>
        </p:nvSpPr>
        <p:spPr>
          <a:xfrm>
            <a:off x="6681900" y="620450"/>
            <a:ext cx="134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00FF"/>
                </a:solidFill>
                <a:latin typeface="Cambria Math"/>
                <a:ea typeface="Cambria Math"/>
                <a:cs typeface="Cambria Math"/>
                <a:sym typeface="Cambria Math"/>
              </a:rPr>
              <a:t>Out Degree</a:t>
            </a:r>
            <a:endParaRPr b="1" sz="1500">
              <a:solidFill>
                <a:srgbClr val="0000FF"/>
              </a:solidFill>
              <a:latin typeface="Cambria Math"/>
              <a:ea typeface="Cambria Math"/>
              <a:cs typeface="Cambria Math"/>
              <a:sym typeface="Cambria Mat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38625" y="256500"/>
            <a:ext cx="3283800" cy="572700"/>
          </a:xfrm>
          <a:prstGeom prst="rect">
            <a:avLst/>
          </a:prstGeom>
        </p:spPr>
        <p:txBody>
          <a:bodyPr anchorCtr="0" anchor="t" bIns="91425" lIns="91425" spcFirstLastPara="1" rIns="91425" wrap="square" tIns="91425">
            <a:normAutofit fontScale="90000"/>
          </a:bodyPr>
          <a:lstStyle/>
          <a:p>
            <a:pPr indent="0" lvl="0" marL="0" rtl="0" algn="just">
              <a:lnSpc>
                <a:spcPct val="95000"/>
              </a:lnSpc>
              <a:spcBef>
                <a:spcPts val="0"/>
              </a:spcBef>
              <a:spcAft>
                <a:spcPts val="0"/>
              </a:spcAft>
              <a:buNone/>
            </a:pPr>
            <a:r>
              <a:rPr lang="en" sz="1800">
                <a:solidFill>
                  <a:srgbClr val="FFFF00"/>
                </a:solidFill>
                <a:latin typeface="Georgia"/>
                <a:ea typeface="Georgia"/>
                <a:cs typeface="Georgia"/>
                <a:sym typeface="Georgia"/>
              </a:rPr>
              <a:t>SRH</a:t>
            </a:r>
            <a:r>
              <a:rPr lang="en" sz="1800">
                <a:solidFill>
                  <a:srgbClr val="FFFF00"/>
                </a:solidFill>
                <a:latin typeface="Georgia"/>
                <a:ea typeface="Georgia"/>
                <a:cs typeface="Georgia"/>
                <a:sym typeface="Georgia"/>
              </a:rPr>
              <a:t> Batting partnership analysis </a:t>
            </a:r>
            <a:endParaRPr>
              <a:solidFill>
                <a:schemeClr val="accent6"/>
              </a:solidFill>
            </a:endParaRPr>
          </a:p>
        </p:txBody>
      </p:sp>
      <p:sp>
        <p:nvSpPr>
          <p:cNvPr id="127" name="Google Shape;127;p23"/>
          <p:cNvSpPr txBox="1"/>
          <p:nvPr/>
        </p:nvSpPr>
        <p:spPr>
          <a:xfrm>
            <a:off x="5091225" y="938675"/>
            <a:ext cx="3822600" cy="3524700"/>
          </a:xfrm>
          <a:prstGeom prst="rect">
            <a:avLst/>
          </a:prstGeom>
          <a:noFill/>
          <a:ln>
            <a:noFill/>
          </a:ln>
        </p:spPr>
        <p:txBody>
          <a:bodyPr anchorCtr="0" anchor="t" bIns="91425" lIns="91425" spcFirstLastPara="1" rIns="91425" wrap="square" tIns="91425">
            <a:spAutoFit/>
          </a:bodyPr>
          <a:lstStyle/>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Nodes → Player (batsman and bowler)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Edges → Runs scored by both batsman (Partnership) </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Directed graph</a:t>
            </a:r>
            <a:endParaRPr sz="16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Here Direction (arrow) represent that contribution of that batsman is more.</a:t>
            </a:r>
            <a:endParaRPr sz="1600">
              <a:solidFill>
                <a:schemeClr val="dk1"/>
              </a:solidFill>
              <a:latin typeface="Cambria Math"/>
              <a:ea typeface="Cambria Math"/>
              <a:cs typeface="Cambria Math"/>
              <a:sym typeface="Cambria Math"/>
            </a:endParaRPr>
          </a:p>
          <a:p>
            <a:pPr indent="0" lvl="0" marL="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In degree - DA Warner</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Out degree - Rashid Khan</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Total Degree - Vijay Sankar</a:t>
            </a:r>
            <a:endParaRPr sz="1600">
              <a:solidFill>
                <a:schemeClr val="dk1"/>
              </a:solidFill>
              <a:latin typeface="Cambria Math"/>
              <a:ea typeface="Cambria Math"/>
              <a:cs typeface="Cambria Math"/>
              <a:sym typeface="Cambria Math"/>
            </a:endParaRPr>
          </a:p>
          <a:p>
            <a:pPr indent="0" lvl="0" marL="0" rtl="0" algn="l">
              <a:spcBef>
                <a:spcPts val="0"/>
              </a:spcBef>
              <a:spcAft>
                <a:spcPts val="0"/>
              </a:spcAft>
              <a:buNone/>
            </a:pPr>
            <a:r>
              <a:t/>
            </a:r>
            <a:endParaRPr>
              <a:solidFill>
                <a:schemeClr val="dk1"/>
              </a:solidFill>
            </a:endParaRPr>
          </a:p>
        </p:txBody>
      </p:sp>
      <p:pic>
        <p:nvPicPr>
          <p:cNvPr id="128" name="Google Shape;128;p23"/>
          <p:cNvPicPr preferRelativeResize="0"/>
          <p:nvPr/>
        </p:nvPicPr>
        <p:blipFill>
          <a:blip r:embed="rId3">
            <a:alphaModFix/>
          </a:blip>
          <a:stretch>
            <a:fillRect/>
          </a:stretch>
        </p:blipFill>
        <p:spPr>
          <a:xfrm>
            <a:off x="257850" y="740175"/>
            <a:ext cx="4737550" cy="431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576788" y="1193300"/>
            <a:ext cx="2356200" cy="3255600"/>
          </a:xfrm>
          <a:prstGeom prst="rect">
            <a:avLst/>
          </a:prstGeom>
          <a:noFill/>
          <a:ln cap="flat" cmpd="sng" w="3810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[('V Shankar',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('Rashid Khan',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('DA Warner', 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('MK Pandey', 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('DJ Hooda', 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('YK Pathan',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('KS Williamson',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('Mohammad Nabi',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 Kumar',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('JM Bairstow',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('Abhishek Sharma',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('Shakib Al Hasan',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Kaul',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('Sandeep Sharma',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('WP Saha',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Guptill',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('RK Bhui',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('KK Ahmed',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('Basil Thampi', 1)]</a:t>
            </a:r>
            <a:endParaRPr/>
          </a:p>
        </p:txBody>
      </p:sp>
      <p:sp>
        <p:nvSpPr>
          <p:cNvPr id="134" name="Google Shape;134;p24"/>
          <p:cNvSpPr txBox="1"/>
          <p:nvPr/>
        </p:nvSpPr>
        <p:spPr>
          <a:xfrm>
            <a:off x="3366038" y="1193300"/>
            <a:ext cx="2356200" cy="3255600"/>
          </a:xfrm>
          <a:prstGeom prst="rect">
            <a:avLst/>
          </a:prstGeom>
          <a:noFill/>
          <a:ln cap="flat" cmpd="sng" w="3810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[('DA Warner',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('MK Pandey',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('V Shankar',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('DJ Hooda',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('Mohammad Nabi',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('Rashid Khan',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 Kumar',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('JM Bairstow',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('YK Pathan',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('KS Williamson',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('Shakib Al Hasan',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('Sandeep Sharma',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('Abhishek Sharma',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('WP Saha',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Guptill',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('Basil Thampi',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Kaul',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('RK Bhui',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('KK Ahmed', 0)]</a:t>
            </a:r>
            <a:endParaRPr/>
          </a:p>
        </p:txBody>
      </p:sp>
      <p:sp>
        <p:nvSpPr>
          <p:cNvPr id="135" name="Google Shape;135;p24"/>
          <p:cNvSpPr txBox="1"/>
          <p:nvPr/>
        </p:nvSpPr>
        <p:spPr>
          <a:xfrm>
            <a:off x="6155288" y="1193300"/>
            <a:ext cx="2356200" cy="3255600"/>
          </a:xfrm>
          <a:prstGeom prst="rect">
            <a:avLst/>
          </a:prstGeom>
          <a:noFill/>
          <a:ln cap="flat" cmpd="sng" w="3810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[('Rashid Khan',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('V Shankar',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('YK Pathan',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('KS Williamson',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('DJ Hooda',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('Abhishek Sharma',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('DA Warner',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('MK Pandey',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('Mohammad Nabi',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 Kumar',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Kaul',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('JM Bairstow',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('WP Saha',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('Sandeep Sharma',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('RK Bhui',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('KK Ahmed',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('Shakib Al Hasan',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Guptill',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('Basil Thampi', 0)]</a:t>
            </a:r>
            <a:endParaRPr/>
          </a:p>
        </p:txBody>
      </p:sp>
      <p:sp>
        <p:nvSpPr>
          <p:cNvPr id="136" name="Google Shape;136;p24"/>
          <p:cNvSpPr txBox="1"/>
          <p:nvPr/>
        </p:nvSpPr>
        <p:spPr>
          <a:xfrm>
            <a:off x="1098000" y="690525"/>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9900"/>
                </a:solidFill>
                <a:latin typeface="Cambria Math"/>
                <a:ea typeface="Cambria Math"/>
                <a:cs typeface="Cambria Math"/>
                <a:sym typeface="Cambria Math"/>
              </a:rPr>
              <a:t>Total Degree</a:t>
            </a:r>
            <a:endParaRPr b="1" sz="1500">
              <a:solidFill>
                <a:srgbClr val="FF9900"/>
              </a:solidFill>
              <a:latin typeface="Cambria Math"/>
              <a:ea typeface="Cambria Math"/>
              <a:cs typeface="Cambria Math"/>
              <a:sym typeface="Cambria Math"/>
            </a:endParaRPr>
          </a:p>
        </p:txBody>
      </p:sp>
      <p:sp>
        <p:nvSpPr>
          <p:cNvPr id="137" name="Google Shape;137;p24"/>
          <p:cNvSpPr txBox="1"/>
          <p:nvPr/>
        </p:nvSpPr>
        <p:spPr>
          <a:xfrm>
            <a:off x="3864950" y="690525"/>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9900"/>
                </a:solidFill>
                <a:latin typeface="Cambria Math"/>
                <a:ea typeface="Cambria Math"/>
                <a:cs typeface="Cambria Math"/>
                <a:sym typeface="Cambria Math"/>
              </a:rPr>
              <a:t>In Degree</a:t>
            </a:r>
            <a:endParaRPr b="1" sz="1500">
              <a:solidFill>
                <a:srgbClr val="FF9900"/>
              </a:solidFill>
              <a:latin typeface="Cambria Math"/>
              <a:ea typeface="Cambria Math"/>
              <a:cs typeface="Cambria Math"/>
              <a:sym typeface="Cambria Math"/>
            </a:endParaRPr>
          </a:p>
        </p:txBody>
      </p:sp>
      <p:sp>
        <p:nvSpPr>
          <p:cNvPr id="138" name="Google Shape;138;p24"/>
          <p:cNvSpPr txBox="1"/>
          <p:nvPr/>
        </p:nvSpPr>
        <p:spPr>
          <a:xfrm>
            <a:off x="6659900" y="690525"/>
            <a:ext cx="134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9900"/>
                </a:solidFill>
                <a:latin typeface="Cambria Math"/>
                <a:ea typeface="Cambria Math"/>
                <a:cs typeface="Cambria Math"/>
                <a:sym typeface="Cambria Math"/>
              </a:rPr>
              <a:t>Out Degree</a:t>
            </a:r>
            <a:endParaRPr b="1" sz="1500">
              <a:solidFill>
                <a:srgbClr val="FF9900"/>
              </a:solidFill>
              <a:latin typeface="Cambria Math"/>
              <a:ea typeface="Cambria Math"/>
              <a:cs typeface="Cambria Math"/>
              <a:sym typeface="Cambria Mat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38625" y="256500"/>
            <a:ext cx="3283800" cy="572700"/>
          </a:xfrm>
          <a:prstGeom prst="rect">
            <a:avLst/>
          </a:prstGeom>
        </p:spPr>
        <p:txBody>
          <a:bodyPr anchorCtr="0" anchor="t" bIns="91425" lIns="91425" spcFirstLastPara="1" rIns="91425" wrap="square" tIns="91425">
            <a:normAutofit fontScale="90000"/>
          </a:bodyPr>
          <a:lstStyle/>
          <a:p>
            <a:pPr indent="0" lvl="0" marL="0" rtl="0" algn="just">
              <a:lnSpc>
                <a:spcPct val="95000"/>
              </a:lnSpc>
              <a:spcBef>
                <a:spcPts val="0"/>
              </a:spcBef>
              <a:spcAft>
                <a:spcPts val="0"/>
              </a:spcAft>
              <a:buNone/>
            </a:pPr>
            <a:r>
              <a:rPr lang="en" sz="1800">
                <a:solidFill>
                  <a:srgbClr val="FFFF00"/>
                </a:solidFill>
                <a:latin typeface="Georgia"/>
                <a:ea typeface="Georgia"/>
                <a:cs typeface="Georgia"/>
                <a:sym typeface="Georgia"/>
              </a:rPr>
              <a:t>DC </a:t>
            </a:r>
            <a:r>
              <a:rPr lang="en" sz="1800">
                <a:solidFill>
                  <a:srgbClr val="FFFF00"/>
                </a:solidFill>
                <a:latin typeface="Georgia"/>
                <a:ea typeface="Georgia"/>
                <a:cs typeface="Georgia"/>
                <a:sym typeface="Georgia"/>
              </a:rPr>
              <a:t>Batting partnership analysis </a:t>
            </a:r>
            <a:endParaRPr>
              <a:solidFill>
                <a:schemeClr val="accent6"/>
              </a:solidFill>
            </a:endParaRPr>
          </a:p>
        </p:txBody>
      </p:sp>
      <p:sp>
        <p:nvSpPr>
          <p:cNvPr id="144" name="Google Shape;144;p25"/>
          <p:cNvSpPr txBox="1"/>
          <p:nvPr/>
        </p:nvSpPr>
        <p:spPr>
          <a:xfrm>
            <a:off x="5091225" y="938675"/>
            <a:ext cx="3822600" cy="3524700"/>
          </a:xfrm>
          <a:prstGeom prst="rect">
            <a:avLst/>
          </a:prstGeom>
          <a:noFill/>
          <a:ln>
            <a:noFill/>
          </a:ln>
        </p:spPr>
        <p:txBody>
          <a:bodyPr anchorCtr="0" anchor="t" bIns="91425" lIns="91425" spcFirstLastPara="1" rIns="91425" wrap="square" tIns="91425">
            <a:spAutoFit/>
          </a:bodyPr>
          <a:lstStyle/>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Nodes → Player (batsman and bowler)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Edges → Runs scored by both batsman (Partnership) </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Directed graph</a:t>
            </a:r>
            <a:endParaRPr sz="16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Here Direction (arrow) represent that contribution of that batsman is more.</a:t>
            </a:r>
            <a:endParaRPr sz="1600">
              <a:solidFill>
                <a:schemeClr val="dk1"/>
              </a:solidFill>
              <a:latin typeface="Cambria Math"/>
              <a:ea typeface="Cambria Math"/>
              <a:cs typeface="Cambria Math"/>
              <a:sym typeface="Cambria Math"/>
            </a:endParaRPr>
          </a:p>
          <a:p>
            <a:pPr indent="0" lvl="0" marL="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In degree - SS Iyer</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Out degree - AR Patel</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Total Degree - RR Pant</a:t>
            </a:r>
            <a:endParaRPr sz="1600">
              <a:solidFill>
                <a:schemeClr val="dk1"/>
              </a:solidFill>
              <a:latin typeface="Cambria Math"/>
              <a:ea typeface="Cambria Math"/>
              <a:cs typeface="Cambria Math"/>
              <a:sym typeface="Cambria Math"/>
            </a:endParaRPr>
          </a:p>
          <a:p>
            <a:pPr indent="0" lvl="0" marL="0" rtl="0" algn="l">
              <a:spcBef>
                <a:spcPts val="0"/>
              </a:spcBef>
              <a:spcAft>
                <a:spcPts val="0"/>
              </a:spcAft>
              <a:buNone/>
            </a:pPr>
            <a:r>
              <a:t/>
            </a:r>
            <a:endParaRPr>
              <a:solidFill>
                <a:schemeClr val="dk1"/>
              </a:solidFill>
            </a:endParaRPr>
          </a:p>
        </p:txBody>
      </p:sp>
      <p:pic>
        <p:nvPicPr>
          <p:cNvPr id="145" name="Google Shape;145;p25"/>
          <p:cNvPicPr preferRelativeResize="0"/>
          <p:nvPr/>
        </p:nvPicPr>
        <p:blipFill>
          <a:blip r:embed="rId3">
            <a:alphaModFix/>
          </a:blip>
          <a:stretch>
            <a:fillRect/>
          </a:stretch>
        </p:blipFill>
        <p:spPr>
          <a:xfrm>
            <a:off x="152400" y="696275"/>
            <a:ext cx="4938825" cy="423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nvSpPr>
        <p:spPr>
          <a:xfrm>
            <a:off x="549475" y="1257150"/>
            <a:ext cx="2235000" cy="3417000"/>
          </a:xfrm>
          <a:prstGeom prst="rect">
            <a:avLst/>
          </a:prstGeom>
          <a:noFill/>
          <a:ln cap="flat" cmpd="sng" w="38100">
            <a:solidFill>
              <a:srgbClr val="4DD0E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[('RR Pant', 11),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('SS Iyer', 10),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('AR Patel', 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('CA Ingram',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Dhawan',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 Mishra',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('PP Shaw',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('KMA Paul',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('CH Morris',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 Rabada',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 Munro',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('SE Rutherford',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 Tewatia',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('GH Vihari',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('HV Patel',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('Avesh Khan',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 Sharma',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 Suchith',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('TA Boult',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Lamichhane', 1)]</a:t>
            </a:r>
            <a:endParaRPr/>
          </a:p>
        </p:txBody>
      </p:sp>
      <p:sp>
        <p:nvSpPr>
          <p:cNvPr id="151" name="Google Shape;151;p26"/>
          <p:cNvSpPr txBox="1"/>
          <p:nvPr/>
        </p:nvSpPr>
        <p:spPr>
          <a:xfrm>
            <a:off x="3195450" y="1257150"/>
            <a:ext cx="2302500" cy="3417000"/>
          </a:xfrm>
          <a:prstGeom prst="rect">
            <a:avLst/>
          </a:prstGeom>
          <a:noFill/>
          <a:ln cap="flat" cmpd="sng" w="381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[('SS Iyer',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('RR Pant',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('CA Ingram',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('PP Shaw',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Dhawan',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('AR Patel',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 Munro',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 Tewatia',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('CH Morris',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 Rabada',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('Avesh Khan',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 Mishra',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('SE Rutherford',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 Suchith',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('KMA Paul',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('GH Vihari',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('HV Patel',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 Sharma',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Lamichhane',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('TA Boult', 0)]</a:t>
            </a:r>
            <a:endParaRPr/>
          </a:p>
        </p:txBody>
      </p:sp>
      <p:sp>
        <p:nvSpPr>
          <p:cNvPr id="152" name="Google Shape;152;p26"/>
          <p:cNvSpPr txBox="1"/>
          <p:nvPr/>
        </p:nvSpPr>
        <p:spPr>
          <a:xfrm>
            <a:off x="6029625" y="1257150"/>
            <a:ext cx="2235000" cy="3417000"/>
          </a:xfrm>
          <a:prstGeom prst="rect">
            <a:avLst/>
          </a:prstGeom>
          <a:noFill/>
          <a:ln cap="flat" cmpd="sng" w="3810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[('AR Patel',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('RR Pant',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Dhawan',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('SS Iyer',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('KMA Paul',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 Mishra',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('CA Ingram',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('PP Shaw',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('GH Vihari',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('CH Morris',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 Rabada',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('SE Rutherford',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('TA Boult',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 Tewatia',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('HV Patel',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 Lamichhane',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 Sharma',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 Munro',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('Avesh Khan',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('J Suchith', 0)]</a:t>
            </a:r>
            <a:endParaRPr/>
          </a:p>
        </p:txBody>
      </p:sp>
      <p:sp>
        <p:nvSpPr>
          <p:cNvPr id="153" name="Google Shape;153;p26"/>
          <p:cNvSpPr txBox="1"/>
          <p:nvPr/>
        </p:nvSpPr>
        <p:spPr>
          <a:xfrm>
            <a:off x="857850" y="690525"/>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DD0E1"/>
                </a:solidFill>
                <a:latin typeface="Cambria Math"/>
                <a:ea typeface="Cambria Math"/>
                <a:cs typeface="Cambria Math"/>
                <a:sym typeface="Cambria Math"/>
              </a:rPr>
              <a:t>Total Degree</a:t>
            </a:r>
            <a:endParaRPr b="1" sz="1500">
              <a:solidFill>
                <a:srgbClr val="4DD0E1"/>
              </a:solidFill>
              <a:latin typeface="Cambria Math"/>
              <a:ea typeface="Cambria Math"/>
              <a:cs typeface="Cambria Math"/>
              <a:sym typeface="Cambria Math"/>
            </a:endParaRPr>
          </a:p>
        </p:txBody>
      </p:sp>
      <p:sp>
        <p:nvSpPr>
          <p:cNvPr id="154" name="Google Shape;154;p26"/>
          <p:cNvSpPr txBox="1"/>
          <p:nvPr/>
        </p:nvSpPr>
        <p:spPr>
          <a:xfrm>
            <a:off x="3624800" y="690525"/>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DD0E1"/>
                </a:solidFill>
                <a:latin typeface="Cambria Math"/>
                <a:ea typeface="Cambria Math"/>
                <a:cs typeface="Cambria Math"/>
                <a:sym typeface="Cambria Math"/>
              </a:rPr>
              <a:t>In Degree</a:t>
            </a:r>
            <a:endParaRPr b="1" sz="1500">
              <a:solidFill>
                <a:srgbClr val="4DD0E1"/>
              </a:solidFill>
              <a:latin typeface="Cambria Math"/>
              <a:ea typeface="Cambria Math"/>
              <a:cs typeface="Cambria Math"/>
              <a:sym typeface="Cambria Math"/>
            </a:endParaRPr>
          </a:p>
        </p:txBody>
      </p:sp>
      <p:sp>
        <p:nvSpPr>
          <p:cNvPr id="155" name="Google Shape;155;p26"/>
          <p:cNvSpPr txBox="1"/>
          <p:nvPr/>
        </p:nvSpPr>
        <p:spPr>
          <a:xfrm>
            <a:off x="6419750" y="690525"/>
            <a:ext cx="134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DD0E1"/>
                </a:solidFill>
                <a:latin typeface="Cambria Math"/>
                <a:ea typeface="Cambria Math"/>
                <a:cs typeface="Cambria Math"/>
                <a:sym typeface="Cambria Math"/>
              </a:rPr>
              <a:t>Out Degree</a:t>
            </a:r>
            <a:endParaRPr b="1" sz="1500">
              <a:solidFill>
                <a:srgbClr val="4DD0E1"/>
              </a:solidFill>
              <a:latin typeface="Cambria Math"/>
              <a:ea typeface="Cambria Math"/>
              <a:cs typeface="Cambria Math"/>
              <a:sym typeface="Cambria Math"/>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Analysis of all 4 graph together </a:t>
            </a:r>
            <a:endParaRPr>
              <a:solidFill>
                <a:schemeClr val="accent6"/>
              </a:solidFill>
            </a:endParaRPr>
          </a:p>
        </p:txBody>
      </p:sp>
      <p:sp>
        <p:nvSpPr>
          <p:cNvPr id="161" name="Google Shape;16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From the data we can say that CSK and SRH does not relay on a single batsman. Everyone in the team is equally contributing in the team. </a:t>
            </a:r>
            <a:endParaRPr sz="1600">
              <a:solidFill>
                <a:schemeClr val="dk1"/>
              </a:solidFill>
              <a:latin typeface="Georgia"/>
              <a:ea typeface="Georgia"/>
              <a:cs typeface="Georgia"/>
              <a:sym typeface="Georgia"/>
            </a:endParaRPr>
          </a:p>
          <a:p>
            <a:pPr indent="-330200" lvl="0" marL="457200" rtl="0" algn="l">
              <a:lnSpc>
                <a:spcPct val="150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But on the other hand in MI team, “HH Pandya” is dominating in indegree, out degree and total degree partnership. So, We can say that to not pick HH Pandya might be the reason </a:t>
            </a:r>
            <a:r>
              <a:rPr lang="en" sz="1600">
                <a:solidFill>
                  <a:schemeClr val="dk1"/>
                </a:solidFill>
                <a:latin typeface="Georgia"/>
                <a:ea typeface="Georgia"/>
                <a:cs typeface="Georgia"/>
                <a:sym typeface="Georgia"/>
              </a:rPr>
              <a:t>behind the 8 continuous loss of MI in this season(2022)</a:t>
            </a:r>
            <a:endParaRPr sz="1600">
              <a:solidFill>
                <a:schemeClr val="dk1"/>
              </a:solidFill>
              <a:latin typeface="Georgia"/>
              <a:ea typeface="Georgia"/>
              <a:cs typeface="Georgia"/>
              <a:sym typeface="Georgia"/>
            </a:endParaRPr>
          </a:p>
          <a:p>
            <a:pPr indent="-330200" lvl="0" marL="457200" rtl="0" algn="l">
              <a:lnSpc>
                <a:spcPct val="150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Surprisingly In SRH team rashid khan has highest out degree and 2nd highest total degree even if he is a bowler. This shows his potential to build partnership with other batsman</a:t>
            </a:r>
            <a:endParaRPr sz="1600">
              <a:solidFill>
                <a:schemeClr val="dk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3043925" y="92950"/>
            <a:ext cx="2692200" cy="5802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a:solidFill>
                  <a:srgbClr val="FFFF00"/>
                </a:solidFill>
                <a:latin typeface="Georgia"/>
                <a:ea typeface="Georgia"/>
                <a:cs typeface="Georgia"/>
                <a:sym typeface="Georgia"/>
              </a:rPr>
              <a:t>Game Theory in Cricket </a:t>
            </a:r>
            <a:endParaRPr>
              <a:solidFill>
                <a:srgbClr val="FFFF00"/>
              </a:solidFill>
            </a:endParaRPr>
          </a:p>
        </p:txBody>
      </p:sp>
      <p:graphicFrame>
        <p:nvGraphicFramePr>
          <p:cNvPr id="167" name="Google Shape;167;p28"/>
          <p:cNvGraphicFramePr/>
          <p:nvPr/>
        </p:nvGraphicFramePr>
        <p:xfrm>
          <a:off x="1154975" y="897459"/>
          <a:ext cx="3000000" cy="3000000"/>
        </p:xfrm>
        <a:graphic>
          <a:graphicData uri="http://schemas.openxmlformats.org/drawingml/2006/table">
            <a:tbl>
              <a:tblPr>
                <a:noFill/>
                <a:tableStyleId>{A4816303-78D6-4BBF-9CDD-E049CEEE2A77}</a:tableStyleId>
              </a:tblPr>
              <a:tblGrid>
                <a:gridCol w="708475"/>
                <a:gridCol w="1607425"/>
                <a:gridCol w="1157950"/>
                <a:gridCol w="1157950"/>
                <a:gridCol w="1157950"/>
                <a:gridCol w="1157950"/>
              </a:tblGrid>
              <a:tr h="519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4">
                  <a:txBody>
                    <a:bodyPr/>
                    <a:lstStyle/>
                    <a:p>
                      <a:pPr indent="0" lvl="0" marL="0" rtl="0" algn="ctr">
                        <a:spcBef>
                          <a:spcPts val="0"/>
                        </a:spcBef>
                        <a:spcAft>
                          <a:spcPts val="0"/>
                        </a:spcAft>
                        <a:buNone/>
                      </a:pPr>
                      <a:r>
                        <a:rPr lang="en" sz="1600">
                          <a:solidFill>
                            <a:srgbClr val="FFFF00"/>
                          </a:solidFill>
                          <a:latin typeface="Cambria Math"/>
                          <a:ea typeface="Cambria Math"/>
                          <a:cs typeface="Cambria Math"/>
                          <a:sym typeface="Cambria Math"/>
                        </a:rPr>
                        <a:t>Batsman </a:t>
                      </a:r>
                      <a:endParaRPr sz="1600">
                        <a:solidFill>
                          <a:srgbClr val="FFFF00"/>
                        </a:solidFill>
                        <a:latin typeface="Cambria Math"/>
                        <a:ea typeface="Cambria Math"/>
                        <a:cs typeface="Cambria Math"/>
                        <a:sym typeface="Cambria Math"/>
                      </a:endParaRPr>
                    </a:p>
                  </a:txBody>
                  <a:tcPr marT="91425" marB="91425" marR="91425" marL="91425"/>
                </a:tc>
                <a:tc hMerge="1"/>
                <a:tc hMerge="1"/>
                <a:tc hMerge="1"/>
              </a:tr>
              <a:tr h="482000">
                <a:tc rowSpan="5">
                  <a:txBody>
                    <a:bodyPr/>
                    <a:lstStyle/>
                    <a:p>
                      <a:pPr indent="0" lvl="0" marL="0" rtl="0" algn="l">
                        <a:spcBef>
                          <a:spcPts val="0"/>
                        </a:spcBef>
                        <a:spcAft>
                          <a:spcPts val="0"/>
                        </a:spcAft>
                        <a:buNone/>
                      </a:pPr>
                      <a:r>
                        <a:t/>
                      </a:r>
                      <a:endParaRPr>
                        <a:solidFill>
                          <a:schemeClr val="accent6"/>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Pull Shot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Cut Shot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Drive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Punch</a:t>
                      </a:r>
                      <a:endParaRPr>
                        <a:solidFill>
                          <a:schemeClr val="dk1"/>
                        </a:solidFill>
                      </a:endParaRPr>
                    </a:p>
                  </a:txBody>
                  <a:tcPr marT="91425" marB="91425" marR="91425" marL="91425"/>
                </a:tc>
              </a:tr>
              <a:tr h="741575">
                <a:tc vMerge="1"/>
                <a:tc>
                  <a:txBody>
                    <a:bodyPr/>
                    <a:lstStyle/>
                    <a:p>
                      <a:pPr indent="0" lvl="0" marL="0" rtl="0" algn="l">
                        <a:spcBef>
                          <a:spcPts val="0"/>
                        </a:spcBef>
                        <a:spcAft>
                          <a:spcPts val="0"/>
                        </a:spcAft>
                        <a:buNone/>
                      </a:pPr>
                      <a:r>
                        <a:rPr lang="en">
                          <a:solidFill>
                            <a:schemeClr val="dk1"/>
                          </a:solidFill>
                        </a:rPr>
                        <a:t>Back of length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(0.09,1.31)</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(0.01,1)</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(0,1.67)</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(0.04,0.81)</a:t>
                      </a:r>
                      <a:endParaRPr>
                        <a:solidFill>
                          <a:schemeClr val="dk1"/>
                        </a:solidFill>
                        <a:latin typeface="Times New Roman"/>
                        <a:ea typeface="Times New Roman"/>
                        <a:cs typeface="Times New Roman"/>
                        <a:sym typeface="Times New Roman"/>
                      </a:endParaRPr>
                    </a:p>
                  </a:txBody>
                  <a:tcPr marT="91425" marB="91425" marR="91425" marL="91425"/>
                </a:tc>
              </a:tr>
              <a:tr h="482000">
                <a:tc vMerge="1"/>
                <a:tc>
                  <a:txBody>
                    <a:bodyPr/>
                    <a:lstStyle/>
                    <a:p>
                      <a:pPr indent="0" lvl="0" marL="0" rtl="0" algn="l">
                        <a:spcBef>
                          <a:spcPts val="0"/>
                        </a:spcBef>
                        <a:spcAft>
                          <a:spcPts val="0"/>
                        </a:spcAft>
                        <a:buNone/>
                      </a:pPr>
                      <a:r>
                        <a:rPr lang="en">
                          <a:solidFill>
                            <a:schemeClr val="dk1"/>
                          </a:solidFill>
                        </a:rPr>
                        <a:t>Googly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(0.08, 1)</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(0.15 ,0.73)</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(0.11,0.72)</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(0,0.63)</a:t>
                      </a:r>
                      <a:endParaRPr>
                        <a:solidFill>
                          <a:schemeClr val="dk1"/>
                        </a:solidFill>
                        <a:latin typeface="Times New Roman"/>
                        <a:ea typeface="Times New Roman"/>
                        <a:cs typeface="Times New Roman"/>
                        <a:sym typeface="Times New Roman"/>
                      </a:endParaRPr>
                    </a:p>
                  </a:txBody>
                  <a:tcPr marT="91425" marB="91425" marR="91425" marL="91425"/>
                </a:tc>
              </a:tr>
              <a:tr h="482000">
                <a:tc vMerge="1"/>
                <a:tc>
                  <a:txBody>
                    <a:bodyPr/>
                    <a:lstStyle/>
                    <a:p>
                      <a:pPr indent="0" lvl="0" marL="0" rtl="0" algn="l">
                        <a:spcBef>
                          <a:spcPts val="0"/>
                        </a:spcBef>
                        <a:spcAft>
                          <a:spcPts val="0"/>
                        </a:spcAft>
                        <a:buNone/>
                      </a:pPr>
                      <a:r>
                        <a:rPr lang="en">
                          <a:solidFill>
                            <a:schemeClr val="dk1"/>
                          </a:solidFill>
                        </a:rPr>
                        <a:t>Yorker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(0,2.3)</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(0.04, 1.48)</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(0,0)</a:t>
                      </a:r>
                      <a:endParaRPr>
                        <a:solidFill>
                          <a:schemeClr val="dk1"/>
                        </a:solidFill>
                        <a:latin typeface="Times New Roman"/>
                        <a:ea typeface="Times New Roman"/>
                        <a:cs typeface="Times New Roman"/>
                        <a:sym typeface="Times New Roman"/>
                      </a:endParaRPr>
                    </a:p>
                  </a:txBody>
                  <a:tcPr marT="91425" marB="91425" marR="91425" marL="91425"/>
                </a:tc>
              </a:tr>
              <a:tr h="482000">
                <a:tc vMerge="1"/>
                <a:tc>
                  <a:txBody>
                    <a:bodyPr/>
                    <a:lstStyle/>
                    <a:p>
                      <a:pPr indent="0" lvl="0" marL="0" rtl="0" algn="l">
                        <a:spcBef>
                          <a:spcPts val="0"/>
                        </a:spcBef>
                        <a:spcAft>
                          <a:spcPts val="0"/>
                        </a:spcAft>
                        <a:buNone/>
                      </a:pPr>
                      <a:r>
                        <a:rPr lang="en">
                          <a:solidFill>
                            <a:schemeClr val="dk1"/>
                          </a:solidFill>
                        </a:rPr>
                        <a:t>Slower ball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(0.12, 1.22)</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(0.19, 0.81)</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(0.11,0.94)</a:t>
                      </a:r>
                      <a:endParaRPr>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(0,1.07)</a:t>
                      </a:r>
                      <a:endParaRPr>
                        <a:solidFill>
                          <a:schemeClr val="dk1"/>
                        </a:solidFill>
                        <a:latin typeface="Times New Roman"/>
                        <a:ea typeface="Times New Roman"/>
                        <a:cs typeface="Times New Roman"/>
                        <a:sym typeface="Times New Roman"/>
                      </a:endParaRPr>
                    </a:p>
                  </a:txBody>
                  <a:tcPr marT="91425" marB="91425" marR="91425" marL="91425"/>
                </a:tc>
              </a:tr>
            </a:tbl>
          </a:graphicData>
        </a:graphic>
      </p:graphicFrame>
      <p:sp>
        <p:nvSpPr>
          <p:cNvPr id="168" name="Google Shape;168;p28"/>
          <p:cNvSpPr txBox="1"/>
          <p:nvPr/>
        </p:nvSpPr>
        <p:spPr>
          <a:xfrm rot="-5400000">
            <a:off x="1235650" y="2119675"/>
            <a:ext cx="994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6"/>
                </a:solidFill>
                <a:latin typeface="Cambria Math"/>
                <a:ea typeface="Cambria Math"/>
                <a:cs typeface="Cambria Math"/>
                <a:sym typeface="Cambria Math"/>
              </a:rPr>
              <a:t>Bowler</a:t>
            </a:r>
            <a:endParaRPr sz="1600">
              <a:solidFill>
                <a:schemeClr val="accent6"/>
              </a:solidFill>
              <a:latin typeface="Cambria Math"/>
              <a:ea typeface="Cambria Math"/>
              <a:cs typeface="Cambria Math"/>
              <a:sym typeface="Cambria Math"/>
            </a:endParaRPr>
          </a:p>
        </p:txBody>
      </p:sp>
      <p:sp>
        <p:nvSpPr>
          <p:cNvPr id="169" name="Google Shape;169;p28"/>
          <p:cNvSpPr txBox="1"/>
          <p:nvPr/>
        </p:nvSpPr>
        <p:spPr>
          <a:xfrm>
            <a:off x="3761700" y="4241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IPL - 2019 Data</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206250" y="9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6"/>
                </a:solidFill>
              </a:rPr>
              <a:t>Best </a:t>
            </a:r>
            <a:r>
              <a:rPr lang="en">
                <a:solidFill>
                  <a:schemeClr val="accent6"/>
                </a:solidFill>
              </a:rPr>
              <a:t>response</a:t>
            </a:r>
            <a:r>
              <a:rPr lang="en">
                <a:solidFill>
                  <a:schemeClr val="accent6"/>
                </a:solidFill>
              </a:rPr>
              <a:t> graph</a:t>
            </a:r>
            <a:endParaRPr>
              <a:solidFill>
                <a:schemeClr val="accent6"/>
              </a:solidFill>
            </a:endParaRPr>
          </a:p>
        </p:txBody>
      </p:sp>
      <p:pic>
        <p:nvPicPr>
          <p:cNvPr id="175" name="Google Shape;175;p29"/>
          <p:cNvPicPr preferRelativeResize="0"/>
          <p:nvPr/>
        </p:nvPicPr>
        <p:blipFill>
          <a:blip r:embed="rId3">
            <a:alphaModFix/>
          </a:blip>
          <a:stretch>
            <a:fillRect/>
          </a:stretch>
        </p:blipFill>
        <p:spPr>
          <a:xfrm>
            <a:off x="664575" y="760025"/>
            <a:ext cx="7689225" cy="4289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 Game Theory analysis </a:t>
            </a:r>
            <a:endParaRPr>
              <a:solidFill>
                <a:srgbClr val="FFFF00"/>
              </a:solidFill>
            </a:endParaRPr>
          </a:p>
        </p:txBody>
      </p:sp>
      <p:sp>
        <p:nvSpPr>
          <p:cNvPr id="181" name="Google Shape;181;p30"/>
          <p:cNvSpPr txBox="1"/>
          <p:nvPr>
            <p:ph idx="1" type="body"/>
          </p:nvPr>
        </p:nvSpPr>
        <p:spPr>
          <a:xfrm>
            <a:off x="311700" y="1152475"/>
            <a:ext cx="87195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dk1"/>
                </a:solidFill>
              </a:rPr>
              <a:t>Q- </a:t>
            </a:r>
            <a:r>
              <a:rPr lang="en">
                <a:solidFill>
                  <a:schemeClr val="dk1"/>
                </a:solidFill>
              </a:rPr>
              <a:t>What is the best response for the batsman when </a:t>
            </a:r>
            <a:r>
              <a:rPr lang="en">
                <a:solidFill>
                  <a:schemeClr val="dk1"/>
                </a:solidFill>
              </a:rPr>
              <a:t>bowler</a:t>
            </a:r>
            <a:r>
              <a:rPr lang="en">
                <a:solidFill>
                  <a:schemeClr val="dk1"/>
                </a:solidFill>
              </a:rPr>
              <a:t> ball a Back of length?</a:t>
            </a:r>
            <a:endParaRPr>
              <a:solidFill>
                <a:schemeClr val="dk1"/>
              </a:solidFill>
            </a:endParaRPr>
          </a:p>
          <a:p>
            <a:pPr indent="0" lvl="0" marL="0" rtl="0" algn="l">
              <a:lnSpc>
                <a:spcPct val="100000"/>
              </a:lnSpc>
              <a:spcBef>
                <a:spcPts val="0"/>
              </a:spcBef>
              <a:spcAft>
                <a:spcPts val="0"/>
              </a:spcAft>
              <a:buNone/>
            </a:pPr>
            <a:r>
              <a:rPr lang="en">
                <a:solidFill>
                  <a:schemeClr val="dk1"/>
                </a:solidFill>
              </a:rPr>
              <a:t>→ </a:t>
            </a:r>
            <a:r>
              <a:rPr lang="en">
                <a:solidFill>
                  <a:srgbClr val="FFFF00"/>
                </a:solidFill>
              </a:rPr>
              <a:t>Drive Shot</a:t>
            </a:r>
            <a:endParaRPr>
              <a:solidFill>
                <a:srgbClr val="FFFF00"/>
              </a:solidFill>
            </a:endParaRPr>
          </a:p>
          <a:p>
            <a:pPr indent="0" lvl="0" marL="0" rtl="0" algn="l">
              <a:spcBef>
                <a:spcPts val="0"/>
              </a:spcBef>
              <a:spcAft>
                <a:spcPts val="0"/>
              </a:spcAft>
              <a:buNone/>
            </a:pPr>
            <a:r>
              <a:rPr lang="en">
                <a:solidFill>
                  <a:schemeClr val="dk1"/>
                </a:solidFill>
              </a:rPr>
              <a:t>Q- </a:t>
            </a:r>
            <a:r>
              <a:rPr lang="en">
                <a:solidFill>
                  <a:schemeClr val="dk1"/>
                </a:solidFill>
              </a:rPr>
              <a:t>What is the best response for the batsman when bowler ball a Googly?</a:t>
            </a:r>
            <a:endParaRPr>
              <a:solidFill>
                <a:schemeClr val="dk1"/>
              </a:solidFill>
            </a:endParaRPr>
          </a:p>
          <a:p>
            <a:pPr indent="0" lvl="0" marL="0" rtl="0" algn="l">
              <a:spcBef>
                <a:spcPts val="1200"/>
              </a:spcBef>
              <a:spcAft>
                <a:spcPts val="0"/>
              </a:spcAft>
              <a:buNone/>
            </a:pPr>
            <a:r>
              <a:rPr lang="en">
                <a:solidFill>
                  <a:schemeClr val="dk1"/>
                </a:solidFill>
              </a:rPr>
              <a:t>→ </a:t>
            </a:r>
            <a:r>
              <a:rPr lang="en">
                <a:solidFill>
                  <a:srgbClr val="FFFF00"/>
                </a:solidFill>
              </a:rPr>
              <a:t>Pull Shot</a:t>
            </a:r>
            <a:endParaRPr>
              <a:solidFill>
                <a:srgbClr val="FFFF00"/>
              </a:solidFill>
            </a:endParaRPr>
          </a:p>
          <a:p>
            <a:pPr indent="0" lvl="0" marL="0" rtl="0" algn="l">
              <a:spcBef>
                <a:spcPts val="1200"/>
              </a:spcBef>
              <a:spcAft>
                <a:spcPts val="0"/>
              </a:spcAft>
              <a:buNone/>
            </a:pPr>
            <a:r>
              <a:rPr lang="en">
                <a:solidFill>
                  <a:schemeClr val="dk1"/>
                </a:solidFill>
              </a:rPr>
              <a:t>Q- What is the best response for the batsman when bowler ball a Yorker?</a:t>
            </a:r>
            <a:endParaRPr>
              <a:solidFill>
                <a:schemeClr val="dk1"/>
              </a:solidFill>
            </a:endParaRPr>
          </a:p>
          <a:p>
            <a:pPr indent="0" lvl="0" marL="0" rtl="0" algn="l">
              <a:spcBef>
                <a:spcPts val="1200"/>
              </a:spcBef>
              <a:spcAft>
                <a:spcPts val="0"/>
              </a:spcAft>
              <a:buNone/>
            </a:pPr>
            <a:r>
              <a:rPr lang="en">
                <a:solidFill>
                  <a:schemeClr val="dk1"/>
                </a:solidFill>
              </a:rPr>
              <a:t>→ </a:t>
            </a:r>
            <a:r>
              <a:rPr lang="en">
                <a:solidFill>
                  <a:srgbClr val="FFFF00"/>
                </a:solidFill>
              </a:rPr>
              <a:t>Cut Shot</a:t>
            </a:r>
            <a:endParaRPr>
              <a:solidFill>
                <a:srgbClr val="FFFF00"/>
              </a:solidFill>
            </a:endParaRPr>
          </a:p>
          <a:p>
            <a:pPr indent="0" lvl="0" marL="0" rtl="0" algn="l">
              <a:spcBef>
                <a:spcPts val="1200"/>
              </a:spcBef>
              <a:spcAft>
                <a:spcPts val="0"/>
              </a:spcAft>
              <a:buNone/>
            </a:pPr>
            <a:r>
              <a:rPr lang="en">
                <a:solidFill>
                  <a:schemeClr val="dk1"/>
                </a:solidFill>
              </a:rPr>
              <a:t>Q- What is the best response for the batsman when bowler ball a Slower ball?</a:t>
            </a:r>
            <a:endParaRPr>
              <a:solidFill>
                <a:schemeClr val="dk1"/>
              </a:solidFill>
            </a:endParaRPr>
          </a:p>
          <a:p>
            <a:pPr indent="0" lvl="0" marL="0" rtl="0" algn="l">
              <a:spcBef>
                <a:spcPts val="1200"/>
              </a:spcBef>
              <a:spcAft>
                <a:spcPts val="1200"/>
              </a:spcAft>
              <a:buNone/>
            </a:pPr>
            <a:r>
              <a:rPr lang="en">
                <a:solidFill>
                  <a:schemeClr val="dk1"/>
                </a:solidFill>
              </a:rPr>
              <a:t>→ </a:t>
            </a:r>
            <a:r>
              <a:rPr lang="en">
                <a:solidFill>
                  <a:srgbClr val="FFFF00"/>
                </a:solidFill>
              </a:rPr>
              <a:t>Pull Shot</a:t>
            </a:r>
            <a:endParaRPr>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257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 Game Theory analysis </a:t>
            </a:r>
            <a:endParaRPr>
              <a:solidFill>
                <a:srgbClr val="FFFF00"/>
              </a:solidFill>
            </a:endParaRPr>
          </a:p>
        </p:txBody>
      </p:sp>
      <p:sp>
        <p:nvSpPr>
          <p:cNvPr id="187" name="Google Shape;187;p31"/>
          <p:cNvSpPr txBox="1"/>
          <p:nvPr>
            <p:ph idx="1" type="body"/>
          </p:nvPr>
        </p:nvSpPr>
        <p:spPr>
          <a:xfrm>
            <a:off x="311700" y="1024125"/>
            <a:ext cx="8719500" cy="38001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lang="en">
                <a:solidFill>
                  <a:schemeClr val="dk1"/>
                </a:solidFill>
              </a:rPr>
              <a:t>Q- What is the best response for the </a:t>
            </a:r>
            <a:r>
              <a:rPr lang="en">
                <a:solidFill>
                  <a:schemeClr val="dk1"/>
                </a:solidFill>
              </a:rPr>
              <a:t>Bowler</a:t>
            </a:r>
            <a:r>
              <a:rPr lang="en">
                <a:solidFill>
                  <a:schemeClr val="dk1"/>
                </a:solidFill>
              </a:rPr>
              <a:t> when Batsman has Strength in playing Pull Shot?</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 </a:t>
            </a:r>
            <a:r>
              <a:rPr lang="en">
                <a:solidFill>
                  <a:srgbClr val="FFFF00"/>
                </a:solidFill>
              </a:rPr>
              <a:t>Slower ball</a:t>
            </a:r>
            <a:endParaRPr>
              <a:solidFill>
                <a:srgbClr val="FFFF00"/>
              </a:solidFill>
            </a:endParaRPr>
          </a:p>
          <a:p>
            <a:pPr indent="0" lvl="0" marL="0" rtl="0" algn="l">
              <a:lnSpc>
                <a:spcPct val="100000"/>
              </a:lnSpc>
              <a:spcBef>
                <a:spcPts val="0"/>
              </a:spcBef>
              <a:spcAft>
                <a:spcPts val="0"/>
              </a:spcAft>
              <a:buNone/>
            </a:pPr>
            <a:r>
              <a:t/>
            </a:r>
            <a:endParaRPr>
              <a:solidFill>
                <a:srgbClr val="FFFF00"/>
              </a:solidFill>
            </a:endParaRPr>
          </a:p>
          <a:p>
            <a:pPr indent="0" lvl="0" marL="0" rtl="0" algn="l">
              <a:spcBef>
                <a:spcPts val="0"/>
              </a:spcBef>
              <a:spcAft>
                <a:spcPts val="0"/>
              </a:spcAft>
              <a:buNone/>
            </a:pPr>
            <a:r>
              <a:rPr lang="en">
                <a:solidFill>
                  <a:schemeClr val="dk1"/>
                </a:solidFill>
              </a:rPr>
              <a:t>Q- What is the best response for the </a:t>
            </a:r>
            <a:r>
              <a:rPr lang="en">
                <a:solidFill>
                  <a:schemeClr val="dk1"/>
                </a:solidFill>
              </a:rPr>
              <a:t>Bowler when Batsman has Strength in playing Cut Shot?</a:t>
            </a:r>
            <a:endParaRPr>
              <a:solidFill>
                <a:schemeClr val="dk1"/>
              </a:solidFill>
            </a:endParaRPr>
          </a:p>
          <a:p>
            <a:pPr indent="0" lvl="0" marL="0" rtl="0" algn="l">
              <a:spcBef>
                <a:spcPts val="1200"/>
              </a:spcBef>
              <a:spcAft>
                <a:spcPts val="0"/>
              </a:spcAft>
              <a:buNone/>
            </a:pPr>
            <a:r>
              <a:rPr lang="en">
                <a:solidFill>
                  <a:schemeClr val="dk1"/>
                </a:solidFill>
              </a:rPr>
              <a:t>→ </a:t>
            </a:r>
            <a:r>
              <a:rPr lang="en">
                <a:solidFill>
                  <a:srgbClr val="FFFF00"/>
                </a:solidFill>
              </a:rPr>
              <a:t>Slower ball</a:t>
            </a:r>
            <a:endParaRPr>
              <a:solidFill>
                <a:srgbClr val="FFFF00"/>
              </a:solidFill>
            </a:endParaRPr>
          </a:p>
          <a:p>
            <a:pPr indent="0" lvl="0" marL="0" rtl="0" algn="l">
              <a:spcBef>
                <a:spcPts val="1200"/>
              </a:spcBef>
              <a:spcAft>
                <a:spcPts val="0"/>
              </a:spcAft>
              <a:buNone/>
            </a:pPr>
            <a:r>
              <a:rPr lang="en">
                <a:solidFill>
                  <a:schemeClr val="dk1"/>
                </a:solidFill>
              </a:rPr>
              <a:t>Q- What is the best response for the batsman when </a:t>
            </a:r>
            <a:r>
              <a:rPr lang="en">
                <a:solidFill>
                  <a:schemeClr val="dk1"/>
                </a:solidFill>
              </a:rPr>
              <a:t>Batsman has Strength in playing Drive Shot?</a:t>
            </a:r>
            <a:endParaRPr>
              <a:solidFill>
                <a:schemeClr val="dk1"/>
              </a:solidFill>
            </a:endParaRPr>
          </a:p>
          <a:p>
            <a:pPr indent="0" lvl="0" marL="0" rtl="0" algn="l">
              <a:spcBef>
                <a:spcPts val="1200"/>
              </a:spcBef>
              <a:spcAft>
                <a:spcPts val="0"/>
              </a:spcAft>
              <a:buNone/>
            </a:pPr>
            <a:r>
              <a:rPr lang="en">
                <a:solidFill>
                  <a:schemeClr val="dk1"/>
                </a:solidFill>
              </a:rPr>
              <a:t>→ </a:t>
            </a:r>
            <a:r>
              <a:rPr lang="en">
                <a:solidFill>
                  <a:srgbClr val="FFFF00"/>
                </a:solidFill>
              </a:rPr>
              <a:t>Slower ball or Googly</a:t>
            </a:r>
            <a:endParaRPr>
              <a:solidFill>
                <a:srgbClr val="FFFF00"/>
              </a:solidFill>
            </a:endParaRPr>
          </a:p>
          <a:p>
            <a:pPr indent="0" lvl="0" marL="0" rtl="0" algn="l">
              <a:spcBef>
                <a:spcPts val="1200"/>
              </a:spcBef>
              <a:spcAft>
                <a:spcPts val="0"/>
              </a:spcAft>
              <a:buNone/>
            </a:pPr>
            <a:r>
              <a:rPr lang="en">
                <a:solidFill>
                  <a:schemeClr val="dk1"/>
                </a:solidFill>
              </a:rPr>
              <a:t>Q- What is the best response for the batsman when </a:t>
            </a:r>
            <a:r>
              <a:rPr lang="en">
                <a:solidFill>
                  <a:schemeClr val="dk1"/>
                </a:solidFill>
              </a:rPr>
              <a:t>Batsman has Strength in playing Punch Shot?</a:t>
            </a:r>
            <a:endParaRPr>
              <a:solidFill>
                <a:schemeClr val="dk1"/>
              </a:solidFill>
            </a:endParaRPr>
          </a:p>
          <a:p>
            <a:pPr indent="0" lvl="0" marL="0" rtl="0" algn="l">
              <a:spcBef>
                <a:spcPts val="1200"/>
              </a:spcBef>
              <a:spcAft>
                <a:spcPts val="0"/>
              </a:spcAft>
              <a:buNone/>
            </a:pPr>
            <a:r>
              <a:rPr lang="en">
                <a:solidFill>
                  <a:schemeClr val="dk1"/>
                </a:solidFill>
              </a:rPr>
              <a:t>→ </a:t>
            </a:r>
            <a:r>
              <a:rPr lang="en">
                <a:solidFill>
                  <a:srgbClr val="FFFF00"/>
                </a:solidFill>
              </a:rPr>
              <a:t>back of a Length ball</a:t>
            </a:r>
            <a:endParaRPr>
              <a:solidFill>
                <a:srgbClr val="FFFF00"/>
              </a:solidFill>
            </a:endParaRPr>
          </a:p>
          <a:p>
            <a:pPr indent="0" lvl="0" marL="0" rtl="0" algn="l">
              <a:spcBef>
                <a:spcPts val="1200"/>
              </a:spcBef>
              <a:spcAft>
                <a:spcPts val="0"/>
              </a:spcAft>
              <a:buNone/>
            </a:pPr>
            <a:r>
              <a:rPr b="1" lang="en">
                <a:solidFill>
                  <a:srgbClr val="FFFF00"/>
                </a:solidFill>
              </a:rPr>
              <a:t>Amazing Insights: </a:t>
            </a:r>
            <a:endParaRPr b="1">
              <a:solidFill>
                <a:srgbClr val="FFFF00"/>
              </a:solidFill>
            </a:endParaRPr>
          </a:p>
          <a:p>
            <a:pPr indent="0" lvl="0" marL="0" rtl="0" algn="l">
              <a:spcBef>
                <a:spcPts val="1200"/>
              </a:spcBef>
              <a:spcAft>
                <a:spcPts val="1200"/>
              </a:spcAft>
              <a:buNone/>
            </a:pPr>
            <a:r>
              <a:rPr lang="en">
                <a:solidFill>
                  <a:schemeClr val="dk1"/>
                </a:solidFill>
              </a:rPr>
              <a:t>As we can see, out of the four best response, 3 has a slower ball, so we can say that to maximize the bowler’s payoff, they should ball a slower ball regardless of what strength a batsman have.   </a:t>
            </a:r>
            <a:endParaRPr>
              <a:solidFill>
                <a:srgbClr val="FFFF00"/>
              </a:solidFill>
            </a:endParaRPr>
          </a:p>
        </p:txBody>
      </p:sp>
      <p:pic>
        <p:nvPicPr>
          <p:cNvPr id="188" name="Google Shape;188;p31"/>
          <p:cNvPicPr preferRelativeResize="0"/>
          <p:nvPr/>
        </p:nvPicPr>
        <p:blipFill>
          <a:blip r:embed="rId3">
            <a:alphaModFix/>
          </a:blip>
          <a:stretch>
            <a:fillRect/>
          </a:stretch>
        </p:blipFill>
        <p:spPr>
          <a:xfrm>
            <a:off x="2036675" y="3736075"/>
            <a:ext cx="478426" cy="478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oboto"/>
                <a:ea typeface="Roboto"/>
                <a:cs typeface="Roboto"/>
                <a:sym typeface="Roboto"/>
              </a:rPr>
              <a:t>Dataset</a:t>
            </a:r>
            <a:endParaRPr b="1">
              <a:latin typeface="Roboto"/>
              <a:ea typeface="Roboto"/>
              <a:cs typeface="Roboto"/>
              <a:sym typeface="Roboto"/>
            </a:endParaRPr>
          </a:p>
        </p:txBody>
      </p:sp>
      <p:sp>
        <p:nvSpPr>
          <p:cNvPr id="61" name="Google Shape;61;p14"/>
          <p:cNvSpPr txBox="1"/>
          <p:nvPr>
            <p:ph idx="1" type="body"/>
          </p:nvPr>
        </p:nvSpPr>
        <p:spPr>
          <a:xfrm>
            <a:off x="311700" y="1152475"/>
            <a:ext cx="87498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FFFFFF"/>
                </a:solidFill>
                <a:latin typeface="Roboto"/>
                <a:ea typeface="Roboto"/>
                <a:cs typeface="Roboto"/>
                <a:sym typeface="Roboto"/>
              </a:rPr>
              <a:t>● There are many dataset available for cricket analysis that we used in this project.   </a:t>
            </a:r>
            <a:endParaRPr>
              <a:solidFill>
                <a:srgbClr val="FFFFFF"/>
              </a:solidFill>
              <a:latin typeface="Roboto"/>
              <a:ea typeface="Roboto"/>
              <a:cs typeface="Roboto"/>
              <a:sym typeface="Roboto"/>
            </a:endParaRPr>
          </a:p>
          <a:p>
            <a:pPr indent="0" lvl="0" marL="0" rtl="0" algn="l">
              <a:spcBef>
                <a:spcPts val="1200"/>
              </a:spcBef>
              <a:spcAft>
                <a:spcPts val="0"/>
              </a:spcAft>
              <a:buNone/>
            </a:pPr>
            <a:r>
              <a:rPr lang="en" u="sng">
                <a:solidFill>
                  <a:schemeClr val="hlink"/>
                </a:solidFill>
                <a:latin typeface="Roboto"/>
                <a:ea typeface="Roboto"/>
                <a:cs typeface="Roboto"/>
                <a:sym typeface="Roboto"/>
                <a:hlinkClick r:id="rId3"/>
              </a:rPr>
              <a:t>https://cricsheet.org/downloads/#experimental </a:t>
            </a:r>
            <a:endParaRPr>
              <a:solidFill>
                <a:srgbClr val="FFFFFF"/>
              </a:solidFill>
              <a:latin typeface="Roboto"/>
              <a:ea typeface="Roboto"/>
              <a:cs typeface="Roboto"/>
              <a:sym typeface="Roboto"/>
            </a:endParaRPr>
          </a:p>
          <a:p>
            <a:pPr indent="0" lvl="0" marL="0" rtl="0" algn="l">
              <a:spcBef>
                <a:spcPts val="1200"/>
              </a:spcBef>
              <a:spcAft>
                <a:spcPts val="0"/>
              </a:spcAft>
              <a:buNone/>
            </a:pPr>
            <a:r>
              <a:rPr lang="en" u="sng">
                <a:solidFill>
                  <a:schemeClr val="hlink"/>
                </a:solidFill>
                <a:latin typeface="Roboto"/>
                <a:ea typeface="Roboto"/>
                <a:cs typeface="Roboto"/>
                <a:sym typeface="Roboto"/>
                <a:hlinkClick r:id="rId4"/>
              </a:rPr>
              <a:t>https://www.kaggle.com/datasets/manasgarg/ipl  </a:t>
            </a:r>
            <a:endParaRPr>
              <a:solidFill>
                <a:srgbClr val="FFFFFF"/>
              </a:solidFill>
              <a:latin typeface="Roboto"/>
              <a:ea typeface="Roboto"/>
              <a:cs typeface="Roboto"/>
              <a:sym typeface="Roboto"/>
            </a:endParaRPr>
          </a:p>
          <a:p>
            <a:pPr indent="0" lvl="0" marL="0" rtl="0" algn="l">
              <a:spcBef>
                <a:spcPts val="1200"/>
              </a:spcBef>
              <a:spcAft>
                <a:spcPts val="0"/>
              </a:spcAft>
              <a:buNone/>
            </a:pPr>
            <a:r>
              <a:rPr lang="en" u="sng">
                <a:solidFill>
                  <a:schemeClr val="hlink"/>
                </a:solidFill>
                <a:latin typeface="Roboto"/>
                <a:ea typeface="Roboto"/>
                <a:cs typeface="Roboto"/>
                <a:sym typeface="Roboto"/>
                <a:hlinkClick r:id="rId5"/>
              </a:rPr>
              <a:t>https://www.kaggle.com/datasets/patrickb1912/ipl-complete-dataset-20082020?select=IPL+Ball-by-Ball+2008-2020.csv </a:t>
            </a:r>
            <a:endParaRPr>
              <a:solidFill>
                <a:srgbClr val="FFFFFF"/>
              </a:solidFill>
              <a:latin typeface="Roboto"/>
              <a:ea typeface="Roboto"/>
              <a:cs typeface="Roboto"/>
              <a:sym typeface="Roboto"/>
            </a:endParaRPr>
          </a:p>
          <a:p>
            <a:pPr indent="0" lvl="0" marL="0" rtl="0" algn="l">
              <a:spcBef>
                <a:spcPts val="1200"/>
              </a:spcBef>
              <a:spcAft>
                <a:spcPts val="0"/>
              </a:spcAft>
              <a:buNone/>
            </a:pPr>
            <a:r>
              <a:rPr lang="en">
                <a:solidFill>
                  <a:srgbClr val="FFFFFF"/>
                </a:solidFill>
                <a:latin typeface="Roboto"/>
                <a:ea typeface="Roboto"/>
                <a:cs typeface="Roboto"/>
                <a:sym typeface="Roboto"/>
              </a:rPr>
              <a:t>● Dataset contain information about various different aspects of cricket like ball to ball data, matches win data, one ipl season data and many more. </a:t>
            </a:r>
            <a:endParaRPr>
              <a:solidFill>
                <a:srgbClr val="FFFFFF"/>
              </a:solidFill>
              <a:latin typeface="Roboto"/>
              <a:ea typeface="Roboto"/>
              <a:cs typeface="Roboto"/>
              <a:sym typeface="Roboto"/>
            </a:endParaRPr>
          </a:p>
          <a:p>
            <a:pPr indent="0" lvl="0" marL="0" rtl="0" algn="l">
              <a:spcBef>
                <a:spcPts val="1200"/>
              </a:spcBef>
              <a:spcAft>
                <a:spcPts val="1200"/>
              </a:spcAft>
              <a:buNone/>
            </a:pPr>
            <a:r>
              <a:rPr lang="en">
                <a:solidFill>
                  <a:srgbClr val="FFFFFF"/>
                </a:solidFill>
                <a:latin typeface="Roboto"/>
                <a:ea typeface="Roboto"/>
                <a:cs typeface="Roboto"/>
                <a:sym typeface="Roboto"/>
              </a:rPr>
              <a:t>● We think to use dataset as per the requirement of the question we want to solve.</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00"/>
                </a:solidFill>
              </a:rPr>
              <a:t> Game Theory analysis </a:t>
            </a:r>
            <a:endParaRPr>
              <a:solidFill>
                <a:srgbClr val="FFFF00"/>
              </a:solidFill>
            </a:endParaRPr>
          </a:p>
        </p:txBody>
      </p:sp>
      <p:sp>
        <p:nvSpPr>
          <p:cNvPr id="194" name="Google Shape;194;p32"/>
          <p:cNvSpPr txBox="1"/>
          <p:nvPr>
            <p:ph idx="1" type="body"/>
          </p:nvPr>
        </p:nvSpPr>
        <p:spPr>
          <a:xfrm>
            <a:off x="311700" y="1152475"/>
            <a:ext cx="8719500" cy="3800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There is no Nash Equilibrium. </a:t>
            </a:r>
            <a:endParaRPr sz="17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700">
              <a:solidFill>
                <a:schemeClr val="dk1"/>
              </a:solidFill>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Char char="●"/>
            </a:pPr>
            <a:r>
              <a:rPr lang="en" sz="1700">
                <a:solidFill>
                  <a:schemeClr val="dk1"/>
                </a:solidFill>
                <a:latin typeface="Georgia"/>
                <a:ea typeface="Georgia"/>
                <a:cs typeface="Georgia"/>
                <a:sym typeface="Georgia"/>
              </a:rPr>
              <a:t>There is no strictly dominant strategy against all ball or shot in cricket, but there can be a different and individual dominant strategy for the particular ball or shot.</a:t>
            </a:r>
            <a:endParaRPr sz="1700">
              <a:solidFill>
                <a:schemeClr val="dk1"/>
              </a:solidFill>
              <a:latin typeface="Georgia"/>
              <a:ea typeface="Georgia"/>
              <a:cs typeface="Georgia"/>
              <a:sym typeface="Georgia"/>
            </a:endParaRPr>
          </a:p>
          <a:p>
            <a:pPr indent="0" lvl="0" marL="457200" rtl="0" algn="l">
              <a:spcBef>
                <a:spcPts val="0"/>
              </a:spcBef>
              <a:spcAft>
                <a:spcPts val="1200"/>
              </a:spcAft>
              <a:buNone/>
            </a:pPr>
            <a:r>
              <a:t/>
            </a:r>
            <a:endParaRPr sz="2600">
              <a:solidFill>
                <a:schemeClr val="dk1"/>
              </a:solidFill>
              <a:latin typeface="Georgia"/>
              <a:ea typeface="Georgia"/>
              <a:cs typeface="Georgia"/>
              <a:sym typeface="Georgia"/>
            </a:endParaRPr>
          </a:p>
        </p:txBody>
      </p:sp>
      <p:pic>
        <p:nvPicPr>
          <p:cNvPr id="195" name="Google Shape;195;p32"/>
          <p:cNvPicPr preferRelativeResize="0"/>
          <p:nvPr/>
        </p:nvPicPr>
        <p:blipFill>
          <a:blip r:embed="rId3">
            <a:alphaModFix/>
          </a:blip>
          <a:stretch>
            <a:fillRect/>
          </a:stretch>
        </p:blipFill>
        <p:spPr>
          <a:xfrm>
            <a:off x="5468051" y="2471275"/>
            <a:ext cx="2428051" cy="2167250"/>
          </a:xfrm>
          <a:prstGeom prst="rect">
            <a:avLst/>
          </a:prstGeom>
          <a:noFill/>
          <a:ln>
            <a:noFill/>
          </a:ln>
        </p:spPr>
      </p:pic>
      <p:sp>
        <p:nvSpPr>
          <p:cNvPr id="196" name="Google Shape;196;p32"/>
          <p:cNvSpPr txBox="1"/>
          <p:nvPr/>
        </p:nvSpPr>
        <p:spPr>
          <a:xfrm>
            <a:off x="5014625" y="4638525"/>
            <a:ext cx="3000000" cy="446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700">
                <a:solidFill>
                  <a:schemeClr val="dk1"/>
                </a:solidFill>
                <a:latin typeface="Georgia"/>
                <a:ea typeface="Georgia"/>
                <a:cs typeface="Georgia"/>
                <a:sym typeface="Georgia"/>
              </a:rPr>
              <a:t>Cricket is </a:t>
            </a:r>
            <a:r>
              <a:rPr lang="en" sz="1700">
                <a:solidFill>
                  <a:schemeClr val="dk1"/>
                </a:solidFill>
                <a:latin typeface="Georgia"/>
                <a:ea typeface="Georgia"/>
                <a:cs typeface="Georgia"/>
                <a:sym typeface="Georgia"/>
              </a:rPr>
              <a:t>unpredictable</a:t>
            </a:r>
            <a:r>
              <a:rPr lang="en" sz="1700">
                <a:solidFill>
                  <a:schemeClr val="dk1"/>
                </a:solidFill>
                <a:latin typeface="Georgia"/>
                <a:ea typeface="Georgia"/>
                <a:cs typeface="Georgia"/>
                <a:sym typeface="Georgia"/>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251425" y="190850"/>
            <a:ext cx="8520600" cy="7035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sz="3400">
                <a:solidFill>
                  <a:srgbClr val="FFFF00"/>
                </a:solidFill>
                <a:latin typeface="Cambria Math"/>
                <a:ea typeface="Cambria Math"/>
                <a:cs typeface="Cambria Math"/>
                <a:sym typeface="Cambria Math"/>
              </a:rPr>
              <a:t>Literature Survey</a:t>
            </a:r>
            <a:endParaRPr sz="3400">
              <a:solidFill>
                <a:srgbClr val="FFFF00"/>
              </a:solidFill>
              <a:latin typeface="Cambria Math"/>
              <a:ea typeface="Cambria Math"/>
              <a:cs typeface="Cambria Math"/>
              <a:sym typeface="Cambria Math"/>
            </a:endParaRPr>
          </a:p>
        </p:txBody>
      </p:sp>
      <p:sp>
        <p:nvSpPr>
          <p:cNvPr id="202" name="Google Shape;202;p33"/>
          <p:cNvSpPr txBox="1"/>
          <p:nvPr/>
        </p:nvSpPr>
        <p:spPr>
          <a:xfrm>
            <a:off x="251425" y="1245800"/>
            <a:ext cx="8520600" cy="3485700"/>
          </a:xfrm>
          <a:prstGeom prst="rect">
            <a:avLst/>
          </a:prstGeom>
          <a:noFill/>
          <a:ln>
            <a:noFill/>
          </a:ln>
        </p:spPr>
        <p:txBody>
          <a:bodyPr anchorCtr="0" anchor="t" bIns="91425" lIns="91425" spcFirstLastPara="1" rIns="91425" wrap="square" tIns="91425">
            <a:normAutofit/>
          </a:bodyPr>
          <a:lstStyle/>
          <a:p>
            <a:pPr indent="-323215" lvl="0" marL="457200" rtl="0" algn="l">
              <a:lnSpc>
                <a:spcPct val="115000"/>
              </a:lnSpc>
              <a:spcBef>
                <a:spcPts val="0"/>
              </a:spcBef>
              <a:spcAft>
                <a:spcPts val="0"/>
              </a:spcAft>
              <a:buClr>
                <a:srgbClr val="FFFFFF"/>
              </a:buClr>
              <a:buSzPts val="1490"/>
              <a:buFont typeface="Georgia"/>
              <a:buChar char="●"/>
            </a:pPr>
            <a:r>
              <a:rPr lang="en" sz="1490">
                <a:solidFill>
                  <a:srgbClr val="FFFFFF"/>
                </a:solidFill>
                <a:latin typeface="Georgia"/>
                <a:ea typeface="Georgia"/>
                <a:cs typeface="Georgia"/>
                <a:sym typeface="Georgia"/>
              </a:rPr>
              <a:t>Akbar  Hussain1, Yan  Qiang. (n.d.). Region-wise ranking for one-Day international . Retrieved from </a:t>
            </a:r>
            <a:r>
              <a:rPr lang="en" sz="1490" u="sng">
                <a:solidFill>
                  <a:srgbClr val="4DD0E1"/>
                </a:solidFill>
                <a:latin typeface="Georgia"/>
                <a:ea typeface="Georgia"/>
                <a:cs typeface="Georgia"/>
                <a:sym typeface="Georgia"/>
                <a:hlinkClick r:id="rId3">
                  <a:extLst>
                    <a:ext uri="{A12FA001-AC4F-418D-AE19-62706E023703}">
                      <ahyp:hlinkClr val="tx"/>
                    </a:ext>
                  </a:extLst>
                </a:hlinkClick>
              </a:rPr>
              <a:t>https://pdfs.semanticscholar.org/6784/5be45325298bae20b2ec3c04ba5a53fcb169.pdf</a:t>
            </a:r>
            <a:r>
              <a:rPr lang="en" sz="1490">
                <a:solidFill>
                  <a:srgbClr val="FFFFFF"/>
                </a:solidFill>
                <a:latin typeface="Georgia"/>
                <a:ea typeface="Georgia"/>
                <a:cs typeface="Georgia"/>
                <a:sym typeface="Georgia"/>
              </a:rPr>
              <a:t>   - Team rank (Pagerank algorithm) </a:t>
            </a:r>
            <a:endParaRPr sz="1490">
              <a:solidFill>
                <a:srgbClr val="FFFFFF"/>
              </a:solidFill>
              <a:latin typeface="Georgia"/>
              <a:ea typeface="Georgia"/>
              <a:cs typeface="Georgia"/>
              <a:sym typeface="Georgia"/>
            </a:endParaRPr>
          </a:p>
          <a:p>
            <a:pPr indent="0" lvl="0" marL="457200" rtl="0" algn="just">
              <a:lnSpc>
                <a:spcPct val="115000"/>
              </a:lnSpc>
              <a:spcBef>
                <a:spcPts val="0"/>
              </a:spcBef>
              <a:spcAft>
                <a:spcPts val="0"/>
              </a:spcAft>
              <a:buNone/>
            </a:pPr>
            <a:r>
              <a:t/>
            </a:r>
            <a:endParaRPr sz="1490">
              <a:solidFill>
                <a:srgbClr val="FFFFFF"/>
              </a:solidFill>
              <a:latin typeface="Georgia"/>
              <a:ea typeface="Georgia"/>
              <a:cs typeface="Georgia"/>
              <a:sym typeface="Georgia"/>
            </a:endParaRPr>
          </a:p>
          <a:p>
            <a:pPr indent="-323215" lvl="0" marL="457200" rtl="0" algn="l">
              <a:lnSpc>
                <a:spcPct val="115000"/>
              </a:lnSpc>
              <a:spcBef>
                <a:spcPts val="0"/>
              </a:spcBef>
              <a:spcAft>
                <a:spcPts val="0"/>
              </a:spcAft>
              <a:buClr>
                <a:srgbClr val="FFFFFF"/>
              </a:buClr>
              <a:buSzPts val="1490"/>
              <a:buFont typeface="Georgia"/>
              <a:buChar char="●"/>
            </a:pPr>
            <a:r>
              <a:rPr lang="en" sz="1490">
                <a:solidFill>
                  <a:srgbClr val="FFFFFF"/>
                </a:solidFill>
                <a:latin typeface="Georgia"/>
                <a:ea typeface="Georgia"/>
                <a:cs typeface="Georgia"/>
                <a:sym typeface="Georgia"/>
              </a:rPr>
              <a:t>Dr. R. Ramesh. Game theory-nash equilibrium and its applications, from </a:t>
            </a:r>
            <a:r>
              <a:rPr lang="en" sz="1490" u="sng">
                <a:solidFill>
                  <a:srgbClr val="4DD0E1"/>
                </a:solidFill>
                <a:latin typeface="Georgia"/>
                <a:ea typeface="Georgia"/>
                <a:cs typeface="Georgia"/>
                <a:sym typeface="Georgia"/>
                <a:hlinkClick r:id="rId4">
                  <a:extLst>
                    <a:ext uri="{A12FA001-AC4F-418D-AE19-62706E023703}">
                      <ahyp:hlinkClr val="tx"/>
                    </a:ext>
                  </a:extLst>
                </a:hlinkClick>
              </a:rPr>
              <a:t>http://www.journalstd.com/gallery/5-oct2019special.pdf</a:t>
            </a:r>
            <a:r>
              <a:rPr lang="en" sz="1490">
                <a:solidFill>
                  <a:srgbClr val="FFFFFF"/>
                </a:solidFill>
                <a:latin typeface="Georgia"/>
                <a:ea typeface="Georgia"/>
                <a:cs typeface="Georgia"/>
                <a:sym typeface="Georgia"/>
              </a:rPr>
              <a:t>   - Game Thoery in Cricket </a:t>
            </a:r>
            <a:endParaRPr sz="1490">
              <a:solidFill>
                <a:srgbClr val="FFFFFF"/>
              </a:solidFill>
              <a:latin typeface="Georgia"/>
              <a:ea typeface="Georgia"/>
              <a:cs typeface="Georgia"/>
              <a:sym typeface="Georgia"/>
            </a:endParaRPr>
          </a:p>
          <a:p>
            <a:pPr indent="0" lvl="0" marL="457200" rtl="0" algn="l">
              <a:lnSpc>
                <a:spcPct val="115000"/>
              </a:lnSpc>
              <a:spcBef>
                <a:spcPts val="0"/>
              </a:spcBef>
              <a:spcAft>
                <a:spcPts val="0"/>
              </a:spcAft>
              <a:buNone/>
            </a:pPr>
            <a:r>
              <a:t/>
            </a:r>
            <a:endParaRPr sz="1490">
              <a:solidFill>
                <a:srgbClr val="FFFFFF"/>
              </a:solidFill>
              <a:latin typeface="Georgia"/>
              <a:ea typeface="Georgia"/>
              <a:cs typeface="Georgia"/>
              <a:sym typeface="Georgia"/>
            </a:endParaRPr>
          </a:p>
          <a:p>
            <a:pPr indent="-323215" lvl="0" marL="457200" rtl="0" algn="l">
              <a:lnSpc>
                <a:spcPct val="115000"/>
              </a:lnSpc>
              <a:spcBef>
                <a:spcPts val="0"/>
              </a:spcBef>
              <a:spcAft>
                <a:spcPts val="0"/>
              </a:spcAft>
              <a:buClr>
                <a:srgbClr val="FFFFFF"/>
              </a:buClr>
              <a:buSzPts val="1490"/>
              <a:buFont typeface="Georgia"/>
              <a:buChar char="●"/>
            </a:pPr>
            <a:r>
              <a:rPr lang="en" sz="1490">
                <a:solidFill>
                  <a:srgbClr val="FFFFFF"/>
                </a:solidFill>
                <a:latin typeface="Georgia"/>
                <a:ea typeface="Georgia"/>
                <a:cs typeface="Georgia"/>
                <a:sym typeface="Georgia"/>
              </a:rPr>
              <a:t>Network Analysis Python for IPL 2019. Analytics Vidhya. (2020, June 14). Retrieved from </a:t>
            </a:r>
            <a:r>
              <a:rPr lang="en" sz="1490" u="sng">
                <a:solidFill>
                  <a:srgbClr val="4DD0E1"/>
                </a:solidFill>
                <a:latin typeface="Georgia"/>
                <a:ea typeface="Georgia"/>
                <a:cs typeface="Georgia"/>
                <a:sym typeface="Georgia"/>
                <a:hlinkClick r:id="rId5">
                  <a:extLst>
                    <a:ext uri="{A12FA001-AC4F-418D-AE19-62706E023703}">
                      <ahyp:hlinkClr val="tx"/>
                    </a:ext>
                  </a:extLst>
                </a:hlinkClick>
              </a:rPr>
              <a:t>https://www.analyticsvidhya.com/blog/2020/02/network-analysis-ipl-data/</a:t>
            </a:r>
            <a:r>
              <a:rPr lang="en" sz="1490">
                <a:solidFill>
                  <a:srgbClr val="FFFFFF"/>
                </a:solidFill>
                <a:latin typeface="Georgia"/>
                <a:ea typeface="Georgia"/>
                <a:cs typeface="Georgia"/>
                <a:sym typeface="Georgia"/>
              </a:rPr>
              <a:t>  </a:t>
            </a:r>
            <a:endParaRPr sz="149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299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solidFill>
                <a:schemeClr val="accent6"/>
              </a:solidFill>
            </a:endParaRPr>
          </a:p>
          <a:p>
            <a:pPr indent="0" lvl="0" marL="0" rtl="0" algn="ctr">
              <a:spcBef>
                <a:spcPts val="0"/>
              </a:spcBef>
              <a:spcAft>
                <a:spcPts val="0"/>
              </a:spcAft>
              <a:buNone/>
            </a:pPr>
            <a:r>
              <a:t/>
            </a:r>
            <a:endParaRPr>
              <a:solidFill>
                <a:schemeClr val="accent6"/>
              </a:solidFill>
            </a:endParaRPr>
          </a:p>
          <a:p>
            <a:pPr indent="0" lvl="0" marL="0" rtl="0" algn="ctr">
              <a:spcBef>
                <a:spcPts val="0"/>
              </a:spcBef>
              <a:spcAft>
                <a:spcPts val="0"/>
              </a:spcAft>
              <a:buNone/>
            </a:pPr>
            <a:r>
              <a:t/>
            </a:r>
            <a:endParaRPr>
              <a:solidFill>
                <a:schemeClr val="accent6"/>
              </a:solidFill>
            </a:endParaRPr>
          </a:p>
          <a:p>
            <a:pPr indent="0" lvl="0" marL="0" rtl="0" algn="ctr">
              <a:spcBef>
                <a:spcPts val="0"/>
              </a:spcBef>
              <a:spcAft>
                <a:spcPts val="0"/>
              </a:spcAft>
              <a:buNone/>
            </a:pPr>
            <a:r>
              <a:t/>
            </a:r>
            <a:endParaRPr>
              <a:solidFill>
                <a:schemeClr val="accent6"/>
              </a:solidFill>
            </a:endParaRPr>
          </a:p>
          <a:p>
            <a:pPr indent="0" lvl="0" marL="0" rtl="0" algn="ctr">
              <a:spcBef>
                <a:spcPts val="0"/>
              </a:spcBef>
              <a:spcAft>
                <a:spcPts val="0"/>
              </a:spcAft>
              <a:buNone/>
            </a:pPr>
            <a:r>
              <a:rPr lang="en">
                <a:solidFill>
                  <a:schemeClr val="accent6"/>
                </a:solidFill>
              </a:rPr>
              <a:t>Thank You.</a:t>
            </a:r>
            <a:endParaRPr>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5133450" y="263725"/>
            <a:ext cx="3787200" cy="9813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
                <a:solidFill>
                  <a:srgbClr val="FFFF00"/>
                </a:solidFill>
                <a:latin typeface="Georgia"/>
                <a:ea typeface="Georgia"/>
                <a:cs typeface="Georgia"/>
                <a:sym typeface="Georgia"/>
              </a:rPr>
              <a:t>Q - Most valuable batsman of particular season/series or match.</a:t>
            </a:r>
            <a:endParaRPr>
              <a:solidFill>
                <a:srgbClr val="FFFF00"/>
              </a:solidFill>
            </a:endParaRPr>
          </a:p>
        </p:txBody>
      </p:sp>
      <p:pic>
        <p:nvPicPr>
          <p:cNvPr id="67" name="Google Shape;67;p15"/>
          <p:cNvPicPr preferRelativeResize="0"/>
          <p:nvPr/>
        </p:nvPicPr>
        <p:blipFill rotWithShape="1">
          <a:blip r:embed="rId3">
            <a:alphaModFix/>
          </a:blip>
          <a:srcRect b="10362" l="11785" r="6541" t="10354"/>
          <a:stretch/>
        </p:blipFill>
        <p:spPr>
          <a:xfrm>
            <a:off x="61700" y="342725"/>
            <a:ext cx="4991376" cy="4458051"/>
          </a:xfrm>
          <a:prstGeom prst="rect">
            <a:avLst/>
          </a:prstGeom>
          <a:noFill/>
          <a:ln>
            <a:noFill/>
          </a:ln>
        </p:spPr>
      </p:pic>
      <p:sp>
        <p:nvSpPr>
          <p:cNvPr id="68" name="Google Shape;68;p15"/>
          <p:cNvSpPr txBox="1"/>
          <p:nvPr>
            <p:ph idx="1" type="body"/>
          </p:nvPr>
        </p:nvSpPr>
        <p:spPr>
          <a:xfrm>
            <a:off x="5053075" y="1064875"/>
            <a:ext cx="3939600" cy="3814800"/>
          </a:xfrm>
          <a:prstGeom prst="rect">
            <a:avLst/>
          </a:prstGeom>
        </p:spPr>
        <p:txBody>
          <a:bodyPr anchorCtr="0" anchor="t" bIns="91425" lIns="91425" spcFirstLastPara="1" rIns="91425" wrap="square" tIns="91425">
            <a:normAutofit/>
          </a:bodyPr>
          <a:lstStyle/>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Nodes → Player (batsman and bowler)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Edges → runs scored by batsman</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weighted graph</a:t>
            </a:r>
            <a:endParaRPr sz="1500">
              <a:solidFill>
                <a:srgbClr val="FFFFFF"/>
              </a:solidFill>
              <a:latin typeface="Georgia"/>
              <a:ea typeface="Georgia"/>
              <a:cs typeface="Georgia"/>
              <a:sym typeface="Georgia"/>
            </a:endParaRPr>
          </a:p>
          <a:p>
            <a:pPr indent="0" lvl="0" marL="457200" rtl="0" algn="just">
              <a:lnSpc>
                <a:spcPct val="95000"/>
              </a:lnSpc>
              <a:spcBef>
                <a:spcPts val="0"/>
              </a:spcBef>
              <a:spcAft>
                <a:spcPts val="0"/>
              </a:spcAft>
              <a:buNone/>
            </a:pPr>
            <a:r>
              <a:t/>
            </a:r>
            <a:endParaRPr>
              <a:solidFill>
                <a:schemeClr val="dk1"/>
              </a:solidFill>
            </a:endParaRPr>
          </a:p>
          <a:p>
            <a:pPr indent="-336550" lvl="0" marL="457200" rtl="0" algn="just">
              <a:lnSpc>
                <a:spcPct val="95000"/>
              </a:lnSpc>
              <a:spcBef>
                <a:spcPts val="0"/>
              </a:spcBef>
              <a:spcAft>
                <a:spcPts val="0"/>
              </a:spcAft>
              <a:buClr>
                <a:schemeClr val="dk1"/>
              </a:buClr>
              <a:buSzPts val="1700"/>
              <a:buFont typeface="Cambria Math"/>
              <a:buChar char="●"/>
            </a:pPr>
            <a:r>
              <a:rPr lang="en" sz="1700">
                <a:solidFill>
                  <a:schemeClr val="dk1"/>
                </a:solidFill>
                <a:latin typeface="Cambria Math"/>
                <a:ea typeface="Cambria Math"/>
                <a:cs typeface="Cambria Math"/>
                <a:sym typeface="Cambria Math"/>
              </a:rPr>
              <a:t>3 Range </a:t>
            </a:r>
            <a:endParaRPr sz="1700">
              <a:solidFill>
                <a:schemeClr val="dk1"/>
              </a:solidFill>
              <a:latin typeface="Cambria Math"/>
              <a:ea typeface="Cambria Math"/>
              <a:cs typeface="Cambria Math"/>
              <a:sym typeface="Cambria Math"/>
            </a:endParaRPr>
          </a:p>
          <a:p>
            <a:pPr indent="-311150" lvl="1" marL="914400" rtl="0" algn="just">
              <a:lnSpc>
                <a:spcPct val="95000"/>
              </a:lnSpc>
              <a:spcBef>
                <a:spcPts val="0"/>
              </a:spcBef>
              <a:spcAft>
                <a:spcPts val="0"/>
              </a:spcAft>
              <a:buClr>
                <a:schemeClr val="dk1"/>
              </a:buClr>
              <a:buSzPts val="1300"/>
              <a:buFont typeface="Cambria Math"/>
              <a:buChar char="○"/>
            </a:pPr>
            <a:r>
              <a:rPr lang="en" sz="1300">
                <a:solidFill>
                  <a:schemeClr val="dk1"/>
                </a:solidFill>
                <a:latin typeface="Cambria Math"/>
                <a:ea typeface="Cambria Math"/>
                <a:cs typeface="Cambria Math"/>
                <a:sym typeface="Cambria Math"/>
              </a:rPr>
              <a:t>Red - above 25 runs</a:t>
            </a:r>
            <a:endParaRPr sz="1300">
              <a:solidFill>
                <a:schemeClr val="dk1"/>
              </a:solidFill>
              <a:latin typeface="Cambria Math"/>
              <a:ea typeface="Cambria Math"/>
              <a:cs typeface="Cambria Math"/>
              <a:sym typeface="Cambria Math"/>
            </a:endParaRPr>
          </a:p>
          <a:p>
            <a:pPr indent="-311150" lvl="1" marL="914400" rtl="0" algn="just">
              <a:lnSpc>
                <a:spcPct val="95000"/>
              </a:lnSpc>
              <a:spcBef>
                <a:spcPts val="0"/>
              </a:spcBef>
              <a:spcAft>
                <a:spcPts val="0"/>
              </a:spcAft>
              <a:buClr>
                <a:schemeClr val="dk1"/>
              </a:buClr>
              <a:buSzPts val="1300"/>
              <a:buFont typeface="Cambria Math"/>
              <a:buChar char="○"/>
            </a:pPr>
            <a:r>
              <a:rPr lang="en" sz="1300">
                <a:solidFill>
                  <a:schemeClr val="dk1"/>
                </a:solidFill>
                <a:latin typeface="Cambria Math"/>
                <a:ea typeface="Cambria Math"/>
                <a:cs typeface="Cambria Math"/>
                <a:sym typeface="Cambria Math"/>
              </a:rPr>
              <a:t>Orange - above 15 runs</a:t>
            </a:r>
            <a:endParaRPr sz="1300">
              <a:solidFill>
                <a:schemeClr val="dk1"/>
              </a:solidFill>
              <a:latin typeface="Cambria Math"/>
              <a:ea typeface="Cambria Math"/>
              <a:cs typeface="Cambria Math"/>
              <a:sym typeface="Cambria Math"/>
            </a:endParaRPr>
          </a:p>
          <a:p>
            <a:pPr indent="-311150" lvl="1" marL="914400" rtl="0" algn="just">
              <a:lnSpc>
                <a:spcPct val="95000"/>
              </a:lnSpc>
              <a:spcBef>
                <a:spcPts val="0"/>
              </a:spcBef>
              <a:spcAft>
                <a:spcPts val="0"/>
              </a:spcAft>
              <a:buClr>
                <a:schemeClr val="dk1"/>
              </a:buClr>
              <a:buSzPts val="1300"/>
              <a:buFont typeface="Cambria Math"/>
              <a:buChar char="○"/>
            </a:pPr>
            <a:r>
              <a:rPr lang="en" sz="1300">
                <a:solidFill>
                  <a:schemeClr val="dk1"/>
                </a:solidFill>
                <a:latin typeface="Cambria Math"/>
                <a:ea typeface="Cambria Math"/>
                <a:cs typeface="Cambria Math"/>
                <a:sym typeface="Cambria Math"/>
              </a:rPr>
              <a:t>Blue - below 15 runs</a:t>
            </a:r>
            <a:endParaRPr sz="1300">
              <a:solidFill>
                <a:schemeClr val="dk1"/>
              </a:solidFill>
              <a:latin typeface="Cambria Math"/>
              <a:ea typeface="Cambria Math"/>
              <a:cs typeface="Cambria Math"/>
              <a:sym typeface="Cambria Math"/>
            </a:endParaRPr>
          </a:p>
          <a:p>
            <a:pPr indent="0" lvl="0" marL="914400" rtl="0" algn="just">
              <a:lnSpc>
                <a:spcPct val="95000"/>
              </a:lnSpc>
              <a:spcBef>
                <a:spcPts val="0"/>
              </a:spcBef>
              <a:spcAft>
                <a:spcPts val="0"/>
              </a:spcAft>
              <a:buNone/>
            </a:pPr>
            <a:r>
              <a:t/>
            </a:r>
            <a:endParaRPr sz="1700">
              <a:solidFill>
                <a:schemeClr val="dk1"/>
              </a:solidFill>
              <a:latin typeface="Cambria Math"/>
              <a:ea typeface="Cambria Math"/>
              <a:cs typeface="Cambria Math"/>
              <a:sym typeface="Cambria Math"/>
            </a:endParaRPr>
          </a:p>
          <a:p>
            <a:pPr indent="-336550" lvl="0" marL="457200" rtl="0" algn="just">
              <a:lnSpc>
                <a:spcPct val="95000"/>
              </a:lnSpc>
              <a:spcBef>
                <a:spcPts val="0"/>
              </a:spcBef>
              <a:spcAft>
                <a:spcPts val="0"/>
              </a:spcAft>
              <a:buClr>
                <a:schemeClr val="dk1"/>
              </a:buClr>
              <a:buSzPts val="1700"/>
              <a:buFont typeface="Cambria Math"/>
              <a:buChar char="●"/>
            </a:pPr>
            <a:r>
              <a:rPr lang="en" sz="1700">
                <a:solidFill>
                  <a:schemeClr val="dk1"/>
                </a:solidFill>
                <a:latin typeface="Cambria Math"/>
                <a:ea typeface="Cambria Math"/>
                <a:cs typeface="Cambria Math"/>
                <a:sym typeface="Cambria Math"/>
              </a:rPr>
              <a:t>Virat Kohli has 2 red edges </a:t>
            </a:r>
            <a:endParaRPr sz="17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700">
              <a:solidFill>
                <a:schemeClr val="dk1"/>
              </a:solidFill>
              <a:latin typeface="Cambria Math"/>
              <a:ea typeface="Cambria Math"/>
              <a:cs typeface="Cambria Math"/>
              <a:sym typeface="Cambria Math"/>
            </a:endParaRPr>
          </a:p>
          <a:p>
            <a:pPr indent="-336550" lvl="0" marL="457200" rtl="0" algn="just">
              <a:lnSpc>
                <a:spcPct val="95000"/>
              </a:lnSpc>
              <a:spcBef>
                <a:spcPts val="0"/>
              </a:spcBef>
              <a:spcAft>
                <a:spcPts val="0"/>
              </a:spcAft>
              <a:buClr>
                <a:schemeClr val="dk1"/>
              </a:buClr>
              <a:buSzPts val="1700"/>
              <a:buFont typeface="Cambria Math"/>
              <a:buChar char="●"/>
            </a:pPr>
            <a:r>
              <a:rPr lang="en" sz="1700">
                <a:solidFill>
                  <a:schemeClr val="dk1"/>
                </a:solidFill>
                <a:latin typeface="Cambria Math"/>
                <a:ea typeface="Cambria Math"/>
                <a:cs typeface="Cambria Math"/>
                <a:sym typeface="Cambria Math"/>
              </a:rPr>
              <a:t>A Rahane has 2 orange edges </a:t>
            </a:r>
            <a:endParaRPr sz="1700">
              <a:solidFill>
                <a:schemeClr val="dk1"/>
              </a:solidFill>
              <a:latin typeface="Cambria Math"/>
              <a:ea typeface="Cambria Math"/>
              <a:cs typeface="Cambria Math"/>
              <a:sym typeface="Cambria Math"/>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5133450" y="263725"/>
            <a:ext cx="3787200" cy="439500"/>
          </a:xfrm>
          <a:prstGeom prst="rect">
            <a:avLst/>
          </a:prstGeom>
        </p:spPr>
        <p:txBody>
          <a:bodyPr anchorCtr="0" anchor="t" bIns="91425" lIns="91425" spcFirstLastPara="1" rIns="91425" wrap="square" tIns="91425">
            <a:normAutofit lnSpcReduction="10000"/>
          </a:bodyPr>
          <a:lstStyle/>
          <a:p>
            <a:pPr indent="-342900" lvl="0" marL="457200" rtl="0" algn="just">
              <a:lnSpc>
                <a:spcPct val="95000"/>
              </a:lnSpc>
              <a:spcBef>
                <a:spcPts val="0"/>
              </a:spcBef>
              <a:spcAft>
                <a:spcPts val="0"/>
              </a:spcAft>
              <a:buClr>
                <a:srgbClr val="FFFF00"/>
              </a:buClr>
              <a:buSzPts val="1800"/>
              <a:buChar char="●"/>
            </a:pPr>
            <a:r>
              <a:rPr lang="en">
                <a:solidFill>
                  <a:srgbClr val="FFFF00"/>
                </a:solidFill>
                <a:latin typeface="Georgia"/>
                <a:ea typeface="Georgia"/>
                <a:cs typeface="Georgia"/>
                <a:sym typeface="Georgia"/>
              </a:rPr>
              <a:t>Pagerank</a:t>
            </a:r>
            <a:endParaRPr>
              <a:solidFill>
                <a:srgbClr val="FFFF00"/>
              </a:solidFill>
            </a:endParaRPr>
          </a:p>
        </p:txBody>
      </p:sp>
      <p:pic>
        <p:nvPicPr>
          <p:cNvPr id="74" name="Google Shape;74;p16"/>
          <p:cNvPicPr preferRelativeResize="0"/>
          <p:nvPr/>
        </p:nvPicPr>
        <p:blipFill rotWithShape="1">
          <a:blip r:embed="rId3">
            <a:alphaModFix/>
          </a:blip>
          <a:srcRect b="9759" l="10560" r="7767" t="10956"/>
          <a:stretch/>
        </p:blipFill>
        <p:spPr>
          <a:xfrm>
            <a:off x="170800" y="263713"/>
            <a:ext cx="4755242" cy="4616074"/>
          </a:xfrm>
          <a:prstGeom prst="rect">
            <a:avLst/>
          </a:prstGeom>
          <a:noFill/>
          <a:ln>
            <a:noFill/>
          </a:ln>
        </p:spPr>
      </p:pic>
      <p:sp>
        <p:nvSpPr>
          <p:cNvPr id="75" name="Google Shape;75;p16"/>
          <p:cNvSpPr txBox="1"/>
          <p:nvPr>
            <p:ph idx="1" type="body"/>
          </p:nvPr>
        </p:nvSpPr>
        <p:spPr>
          <a:xfrm>
            <a:off x="5328475" y="703225"/>
            <a:ext cx="2989500" cy="4239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[('V Kohli', 0.13883323546725787),</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('AM Rahane', 0.1000159268301116),</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('SS Tiwary', 0.08717002549588658),</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('KL Rahul', 0.06628412478992703),</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('SR Watson', 0.06004648817405449),</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('MS Dhoni', 0.045602306675803866),</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('UT Khawaja', 0.04482163903363839),</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('NLTC Perera', 0.04098370549926644),</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('TM Head', 0.03916928571780246),</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('R Bhatia', 0.038498932748557854),</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('R Ashwin', 0.0375850636490481),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('GJ Bailey', 0.03196991624433954),</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('AB de Villiers', 0.03055345679070464),</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('STR Binny',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('Parvez Rasool',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('CJ Jordan',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('VR Aaron',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('YS Chahal',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('AB Dinda',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('RP Singh',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rPr lang="en" sz="1120">
                <a:solidFill>
                  <a:schemeClr val="dk1"/>
                </a:solidFill>
                <a:latin typeface="Cambria Math"/>
                <a:ea typeface="Cambria Math"/>
                <a:cs typeface="Cambria Math"/>
                <a:sym typeface="Cambria Math"/>
              </a:rPr>
              <a:t> ('A Zampa', 0.02980823661045011)]</a:t>
            </a:r>
            <a:endParaRPr sz="1120">
              <a:solidFill>
                <a:schemeClr val="dk1"/>
              </a:solidFill>
              <a:latin typeface="Cambria Math"/>
              <a:ea typeface="Cambria Math"/>
              <a:cs typeface="Cambria Math"/>
              <a:sym typeface="Cambria Math"/>
            </a:endParaRPr>
          </a:p>
          <a:p>
            <a:pPr indent="0" lvl="0" marL="0" rtl="0" algn="just">
              <a:lnSpc>
                <a:spcPct val="115000"/>
              </a:lnSpc>
              <a:spcBef>
                <a:spcPts val="0"/>
              </a:spcBef>
              <a:spcAft>
                <a:spcPts val="0"/>
              </a:spcAft>
              <a:buSzPts val="440"/>
              <a:buNone/>
            </a:pPr>
            <a:r>
              <a:t/>
            </a:r>
            <a:endParaRPr sz="1120">
              <a:solidFill>
                <a:schemeClr val="dk1"/>
              </a:solidFill>
              <a:latin typeface="Cambria Math"/>
              <a:ea typeface="Cambria Math"/>
              <a:cs typeface="Cambria Math"/>
              <a:sym typeface="Cambria Mat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5133450" y="263725"/>
            <a:ext cx="3787200" cy="8013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95000"/>
              </a:lnSpc>
              <a:spcBef>
                <a:spcPts val="0"/>
              </a:spcBef>
              <a:spcAft>
                <a:spcPts val="0"/>
              </a:spcAft>
              <a:buNone/>
            </a:pPr>
            <a:r>
              <a:rPr lang="en">
                <a:solidFill>
                  <a:srgbClr val="FFFF00"/>
                </a:solidFill>
                <a:latin typeface="Georgia"/>
                <a:ea typeface="Georgia"/>
                <a:cs typeface="Georgia"/>
                <a:sym typeface="Georgia"/>
              </a:rPr>
              <a:t>Q - Most valuable </a:t>
            </a:r>
            <a:r>
              <a:rPr lang="en">
                <a:solidFill>
                  <a:srgbClr val="FFFF00"/>
                </a:solidFill>
                <a:latin typeface="Georgia"/>
                <a:ea typeface="Georgia"/>
                <a:cs typeface="Georgia"/>
                <a:sym typeface="Georgia"/>
              </a:rPr>
              <a:t>bowler</a:t>
            </a:r>
            <a:r>
              <a:rPr lang="en">
                <a:solidFill>
                  <a:srgbClr val="FFFF00"/>
                </a:solidFill>
                <a:latin typeface="Georgia"/>
                <a:ea typeface="Georgia"/>
                <a:cs typeface="Georgia"/>
                <a:sym typeface="Georgia"/>
              </a:rPr>
              <a:t> of particular season/series or match.(total 250 match )</a:t>
            </a:r>
            <a:endParaRPr>
              <a:solidFill>
                <a:srgbClr val="FFFF00"/>
              </a:solidFill>
            </a:endParaRPr>
          </a:p>
        </p:txBody>
      </p:sp>
      <p:sp>
        <p:nvSpPr>
          <p:cNvPr id="81" name="Google Shape;81;p17"/>
          <p:cNvSpPr txBox="1"/>
          <p:nvPr>
            <p:ph idx="1" type="body"/>
          </p:nvPr>
        </p:nvSpPr>
        <p:spPr>
          <a:xfrm>
            <a:off x="5053075" y="1064875"/>
            <a:ext cx="3939600" cy="3814800"/>
          </a:xfrm>
          <a:prstGeom prst="rect">
            <a:avLst/>
          </a:prstGeom>
        </p:spPr>
        <p:txBody>
          <a:bodyPr anchorCtr="0" anchor="t" bIns="91425" lIns="91425" spcFirstLastPara="1" rIns="91425" wrap="square" tIns="91425">
            <a:normAutofit lnSpcReduction="20000"/>
          </a:bodyPr>
          <a:lstStyle/>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Nodes → Player (batsman and bowler)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Edges → wickets taken by player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weighted graph</a:t>
            </a:r>
            <a:endParaRPr sz="15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500">
              <a:solidFill>
                <a:schemeClr val="dk1"/>
              </a:solidFill>
              <a:latin typeface="Cambria Math"/>
              <a:ea typeface="Cambria Math"/>
              <a:cs typeface="Cambria Math"/>
              <a:sym typeface="Cambria Math"/>
            </a:endParaRPr>
          </a:p>
          <a:p>
            <a:pPr indent="-336550" lvl="0" marL="457200" rtl="0" algn="just">
              <a:lnSpc>
                <a:spcPct val="95000"/>
              </a:lnSpc>
              <a:spcBef>
                <a:spcPts val="0"/>
              </a:spcBef>
              <a:spcAft>
                <a:spcPts val="0"/>
              </a:spcAft>
              <a:buClr>
                <a:schemeClr val="dk1"/>
              </a:buClr>
              <a:buSzPts val="1700"/>
              <a:buFont typeface="Cambria Math"/>
              <a:buChar char="●"/>
            </a:pPr>
            <a:r>
              <a:rPr lang="en" sz="1700">
                <a:solidFill>
                  <a:schemeClr val="dk1"/>
                </a:solidFill>
                <a:latin typeface="Cambria Math"/>
                <a:ea typeface="Cambria Math"/>
                <a:cs typeface="Cambria Math"/>
                <a:sym typeface="Cambria Math"/>
              </a:rPr>
              <a:t>3 Range </a:t>
            </a:r>
            <a:endParaRPr sz="1700">
              <a:solidFill>
                <a:schemeClr val="dk1"/>
              </a:solidFill>
              <a:latin typeface="Cambria Math"/>
              <a:ea typeface="Cambria Math"/>
              <a:cs typeface="Cambria Math"/>
              <a:sym typeface="Cambria Math"/>
            </a:endParaRPr>
          </a:p>
          <a:p>
            <a:pPr indent="-311150" lvl="1" marL="914400" rtl="0" algn="just">
              <a:lnSpc>
                <a:spcPct val="95000"/>
              </a:lnSpc>
              <a:spcBef>
                <a:spcPts val="0"/>
              </a:spcBef>
              <a:spcAft>
                <a:spcPts val="0"/>
              </a:spcAft>
              <a:buClr>
                <a:schemeClr val="dk1"/>
              </a:buClr>
              <a:buSzPts val="1300"/>
              <a:buFont typeface="Cambria Math"/>
              <a:buChar char="○"/>
            </a:pPr>
            <a:r>
              <a:rPr lang="en" sz="1300">
                <a:solidFill>
                  <a:schemeClr val="dk1"/>
                </a:solidFill>
                <a:latin typeface="Cambria Math"/>
                <a:ea typeface="Cambria Math"/>
                <a:cs typeface="Cambria Math"/>
                <a:sym typeface="Cambria Math"/>
              </a:rPr>
              <a:t>Red - 7 or above wickets </a:t>
            </a:r>
            <a:endParaRPr sz="1300">
              <a:solidFill>
                <a:schemeClr val="dk1"/>
              </a:solidFill>
              <a:latin typeface="Cambria Math"/>
              <a:ea typeface="Cambria Math"/>
              <a:cs typeface="Cambria Math"/>
              <a:sym typeface="Cambria Math"/>
            </a:endParaRPr>
          </a:p>
          <a:p>
            <a:pPr indent="-311150" lvl="1" marL="914400" rtl="0" algn="just">
              <a:lnSpc>
                <a:spcPct val="95000"/>
              </a:lnSpc>
              <a:spcBef>
                <a:spcPts val="0"/>
              </a:spcBef>
              <a:spcAft>
                <a:spcPts val="0"/>
              </a:spcAft>
              <a:buClr>
                <a:schemeClr val="dk1"/>
              </a:buClr>
              <a:buSzPts val="1300"/>
              <a:buFont typeface="Cambria Math"/>
              <a:buChar char="○"/>
            </a:pPr>
            <a:r>
              <a:rPr lang="en" sz="1300">
                <a:solidFill>
                  <a:schemeClr val="dk1"/>
                </a:solidFill>
                <a:latin typeface="Cambria Math"/>
                <a:ea typeface="Cambria Math"/>
                <a:cs typeface="Cambria Math"/>
                <a:sym typeface="Cambria Math"/>
              </a:rPr>
              <a:t>Orange - 5 or 6 wickets </a:t>
            </a:r>
            <a:endParaRPr sz="1300">
              <a:solidFill>
                <a:schemeClr val="dk1"/>
              </a:solidFill>
              <a:latin typeface="Cambria Math"/>
              <a:ea typeface="Cambria Math"/>
              <a:cs typeface="Cambria Math"/>
              <a:sym typeface="Cambria Math"/>
            </a:endParaRPr>
          </a:p>
          <a:p>
            <a:pPr indent="-311150" lvl="1" marL="914400" rtl="0" algn="just">
              <a:lnSpc>
                <a:spcPct val="95000"/>
              </a:lnSpc>
              <a:spcBef>
                <a:spcPts val="0"/>
              </a:spcBef>
              <a:spcAft>
                <a:spcPts val="0"/>
              </a:spcAft>
              <a:buClr>
                <a:schemeClr val="dk1"/>
              </a:buClr>
              <a:buSzPts val="1300"/>
              <a:buFont typeface="Cambria Math"/>
              <a:buChar char="○"/>
            </a:pPr>
            <a:r>
              <a:rPr lang="en" sz="1300">
                <a:solidFill>
                  <a:schemeClr val="dk1"/>
                </a:solidFill>
                <a:latin typeface="Cambria Math"/>
                <a:ea typeface="Cambria Math"/>
                <a:cs typeface="Cambria Math"/>
                <a:sym typeface="Cambria Math"/>
              </a:rPr>
              <a:t>Blue - 4 or below wickets </a:t>
            </a:r>
            <a:endParaRPr sz="13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300">
              <a:solidFill>
                <a:schemeClr val="dk1"/>
              </a:solidFill>
              <a:latin typeface="Cambria Math"/>
              <a:ea typeface="Cambria Math"/>
              <a:cs typeface="Cambria Math"/>
              <a:sym typeface="Cambria Math"/>
            </a:endParaRPr>
          </a:p>
          <a:p>
            <a:pPr indent="-336550" lvl="0" marL="457200" rtl="0" algn="just">
              <a:lnSpc>
                <a:spcPct val="95000"/>
              </a:lnSpc>
              <a:spcBef>
                <a:spcPts val="0"/>
              </a:spcBef>
              <a:spcAft>
                <a:spcPts val="0"/>
              </a:spcAft>
              <a:buClr>
                <a:schemeClr val="dk1"/>
              </a:buClr>
              <a:buSzPts val="1700"/>
              <a:buFont typeface="Cambria Math"/>
              <a:buChar char="●"/>
            </a:pPr>
            <a:r>
              <a:rPr lang="en" sz="1700">
                <a:solidFill>
                  <a:schemeClr val="dk1"/>
                </a:solidFill>
                <a:latin typeface="Cambria Math"/>
                <a:ea typeface="Cambria Math"/>
                <a:cs typeface="Cambria Math"/>
                <a:sym typeface="Cambria Math"/>
              </a:rPr>
              <a:t>K Rabada has a red edge</a:t>
            </a:r>
            <a:endParaRPr sz="1700">
              <a:solidFill>
                <a:schemeClr val="dk1"/>
              </a:solidFill>
              <a:latin typeface="Cambria Math"/>
              <a:ea typeface="Cambria Math"/>
              <a:cs typeface="Cambria Math"/>
              <a:sym typeface="Cambria Math"/>
            </a:endParaRPr>
          </a:p>
          <a:p>
            <a:pPr indent="-336550" lvl="0" marL="457200" rtl="0" algn="just">
              <a:lnSpc>
                <a:spcPct val="95000"/>
              </a:lnSpc>
              <a:spcBef>
                <a:spcPts val="0"/>
              </a:spcBef>
              <a:spcAft>
                <a:spcPts val="0"/>
              </a:spcAft>
              <a:buClr>
                <a:schemeClr val="dk1"/>
              </a:buClr>
              <a:buSzPts val="1700"/>
              <a:buFont typeface="Cambria Math"/>
              <a:buChar char="●"/>
            </a:pPr>
            <a:r>
              <a:rPr lang="en" sz="1700">
                <a:solidFill>
                  <a:schemeClr val="dk1"/>
                </a:solidFill>
                <a:latin typeface="Cambria Math"/>
                <a:ea typeface="Cambria Math"/>
                <a:cs typeface="Cambria Math"/>
                <a:sym typeface="Cambria Math"/>
              </a:rPr>
              <a:t>If we know 3-4 batsman of </a:t>
            </a:r>
            <a:r>
              <a:rPr lang="en" sz="1700">
                <a:solidFill>
                  <a:schemeClr val="dk1"/>
                </a:solidFill>
                <a:latin typeface="Cambria Math"/>
                <a:ea typeface="Cambria Math"/>
                <a:cs typeface="Cambria Math"/>
                <a:sym typeface="Cambria Math"/>
              </a:rPr>
              <a:t>opponent</a:t>
            </a:r>
            <a:r>
              <a:rPr lang="en" sz="1700">
                <a:solidFill>
                  <a:schemeClr val="dk1"/>
                </a:solidFill>
                <a:latin typeface="Cambria Math"/>
                <a:ea typeface="Cambria Math"/>
                <a:cs typeface="Cambria Math"/>
                <a:sym typeface="Cambria Math"/>
              </a:rPr>
              <a:t> team. we can format our team in such a way that for each batsman, we have a dominating bowler.</a:t>
            </a:r>
            <a:endParaRPr sz="17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7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700">
              <a:solidFill>
                <a:schemeClr val="dk1"/>
              </a:solidFill>
              <a:latin typeface="Cambria Math"/>
              <a:ea typeface="Cambria Math"/>
              <a:cs typeface="Cambria Math"/>
              <a:sym typeface="Cambria Math"/>
            </a:endParaRPr>
          </a:p>
        </p:txBody>
      </p:sp>
      <p:pic>
        <p:nvPicPr>
          <p:cNvPr id="82" name="Google Shape;82;p17"/>
          <p:cNvPicPr preferRelativeResize="0"/>
          <p:nvPr/>
        </p:nvPicPr>
        <p:blipFill rotWithShape="1">
          <a:blip r:embed="rId3">
            <a:alphaModFix/>
          </a:blip>
          <a:srcRect b="10539" l="11389" r="8853" t="10751"/>
          <a:stretch/>
        </p:blipFill>
        <p:spPr>
          <a:xfrm>
            <a:off x="150775" y="180825"/>
            <a:ext cx="4815424" cy="4751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1652025" y="205050"/>
            <a:ext cx="6303402" cy="473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578975" y="263725"/>
            <a:ext cx="8341800" cy="8013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
                <a:solidFill>
                  <a:srgbClr val="FFFF00"/>
                </a:solidFill>
                <a:latin typeface="Georgia"/>
                <a:ea typeface="Georgia"/>
                <a:cs typeface="Georgia"/>
                <a:sym typeface="Georgia"/>
              </a:rPr>
              <a:t>CSK Batting partnership analysis </a:t>
            </a:r>
            <a:endParaRPr>
              <a:solidFill>
                <a:srgbClr val="FFFF00"/>
              </a:solidFill>
            </a:endParaRPr>
          </a:p>
        </p:txBody>
      </p:sp>
      <p:pic>
        <p:nvPicPr>
          <p:cNvPr id="93" name="Google Shape;93;p19"/>
          <p:cNvPicPr preferRelativeResize="0"/>
          <p:nvPr/>
        </p:nvPicPr>
        <p:blipFill>
          <a:blip r:embed="rId3">
            <a:alphaModFix/>
          </a:blip>
          <a:stretch>
            <a:fillRect/>
          </a:stretch>
        </p:blipFill>
        <p:spPr>
          <a:xfrm>
            <a:off x="363550" y="894275"/>
            <a:ext cx="4564525" cy="3954300"/>
          </a:xfrm>
          <a:prstGeom prst="rect">
            <a:avLst/>
          </a:prstGeom>
          <a:noFill/>
          <a:ln>
            <a:noFill/>
          </a:ln>
        </p:spPr>
      </p:pic>
      <p:sp>
        <p:nvSpPr>
          <p:cNvPr id="94" name="Google Shape;94;p19"/>
          <p:cNvSpPr txBox="1"/>
          <p:nvPr/>
        </p:nvSpPr>
        <p:spPr>
          <a:xfrm>
            <a:off x="5083650" y="1065025"/>
            <a:ext cx="3957600" cy="3294000"/>
          </a:xfrm>
          <a:prstGeom prst="rect">
            <a:avLst/>
          </a:prstGeom>
          <a:noFill/>
          <a:ln>
            <a:noFill/>
          </a:ln>
        </p:spPr>
        <p:txBody>
          <a:bodyPr anchorCtr="0" anchor="t" bIns="91425" lIns="91425" spcFirstLastPara="1" rIns="91425" wrap="square" tIns="91425">
            <a:spAutoFit/>
          </a:bodyPr>
          <a:lstStyle/>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Nodes → Player (batsman and bowler)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Edges → Runs scored by both batsman (Partnership) </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Directed graph</a:t>
            </a:r>
            <a:endParaRPr sz="16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Here Direction (arrow) represent that contribution of that batsman is more.</a:t>
            </a:r>
            <a:endParaRPr sz="1600">
              <a:solidFill>
                <a:schemeClr val="dk1"/>
              </a:solidFill>
              <a:latin typeface="Cambria Math"/>
              <a:ea typeface="Cambria Math"/>
              <a:cs typeface="Cambria Math"/>
              <a:sym typeface="Cambria Math"/>
            </a:endParaRPr>
          </a:p>
          <a:p>
            <a:pPr indent="0" lvl="0" marL="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0" lvl="0" marL="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In degree - KM Jadhav</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Out degree - Ambati Rayudu</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Total Degree - Ambati Rayudu</a:t>
            </a:r>
            <a:endParaRPr sz="1600">
              <a:solidFill>
                <a:schemeClr val="dk1"/>
              </a:solidFill>
              <a:latin typeface="Cambria Math"/>
              <a:ea typeface="Cambria Math"/>
              <a:cs typeface="Cambria Math"/>
              <a:sym typeface="Cambria Math"/>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974025" y="1198350"/>
            <a:ext cx="2262000" cy="29322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[('AT Rayudu', 9),</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('MS Dhoni', 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('SR Watson',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('SK Raina',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('KM Jadhav',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 Jadeja',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('DJ Bravo', 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 Vijay', 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('F du Plessis',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Santner',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('SN Thakur',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('DL Chahar',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('MM Sharma',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('SW Billings',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('DR Shorey',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('Harbhajan Singh',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('Imran Tahir', 1)]</a:t>
            </a:r>
            <a:endParaRPr/>
          </a:p>
        </p:txBody>
      </p:sp>
      <p:sp>
        <p:nvSpPr>
          <p:cNvPr id="100" name="Google Shape;100;p20"/>
          <p:cNvSpPr txBox="1"/>
          <p:nvPr/>
        </p:nvSpPr>
        <p:spPr>
          <a:xfrm>
            <a:off x="3716225" y="1198350"/>
            <a:ext cx="2423700" cy="33201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[('KM Jadhav', 5),</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('SR Watson',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('AT Rayudu',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('MS Dhoni',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('F du Plessis',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('SK Raina', 3),</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 Jadeja', 3),</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('DJ Bravo', 3),</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Santner', 3),</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 Vijay', 3),</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('SN Thakur', 2),</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('DL Chahar', 1),</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('Harbhajan Singh', 1),</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('MM Sharma', 0),</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('SW Billings', 0),</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('DR Shorey', 0),</a:t>
            </a:r>
            <a:endParaRPr sz="1050">
              <a:solidFill>
                <a:srgbClr val="D5D5D5"/>
              </a:solidFill>
              <a:highlight>
                <a:srgbClr val="383838"/>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('Imran Tahir', 0)]</a:t>
            </a:r>
            <a:endParaRPr sz="1000">
              <a:latin typeface="Courier New"/>
              <a:ea typeface="Courier New"/>
              <a:cs typeface="Courier New"/>
              <a:sym typeface="Courier New"/>
            </a:endParaRPr>
          </a:p>
        </p:txBody>
      </p:sp>
      <p:sp>
        <p:nvSpPr>
          <p:cNvPr id="101" name="Google Shape;101;p20"/>
          <p:cNvSpPr txBox="1"/>
          <p:nvPr/>
        </p:nvSpPr>
        <p:spPr>
          <a:xfrm>
            <a:off x="6490050" y="1230600"/>
            <a:ext cx="2356200" cy="32556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[('AT Rayudu', 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('SK Raina',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('RA Jadeja',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('MS Dhoni',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('DJ Bravo', 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('SR Watson',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 Vijay', 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('KM Jadhav',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('DL Chahar',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('SN Thakur',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('MJ Santner', 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('MM Sharma',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('F du Plessis',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('SW Billings',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('DR Shorey',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('Imran Tahir', 1),</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('Harbhajan Singh', 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p:txBody>
      </p:sp>
      <p:sp>
        <p:nvSpPr>
          <p:cNvPr id="102" name="Google Shape;102;p20"/>
          <p:cNvSpPr txBox="1"/>
          <p:nvPr/>
        </p:nvSpPr>
        <p:spPr>
          <a:xfrm>
            <a:off x="1360925" y="700475"/>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Cambria Math"/>
                <a:ea typeface="Cambria Math"/>
                <a:cs typeface="Cambria Math"/>
                <a:sym typeface="Cambria Math"/>
              </a:rPr>
              <a:t>Total Degree</a:t>
            </a:r>
            <a:endParaRPr b="1" sz="1500">
              <a:solidFill>
                <a:schemeClr val="accent6"/>
              </a:solidFill>
              <a:latin typeface="Cambria Math"/>
              <a:ea typeface="Cambria Math"/>
              <a:cs typeface="Cambria Math"/>
              <a:sym typeface="Cambria Math"/>
            </a:endParaRPr>
          </a:p>
        </p:txBody>
      </p:sp>
      <p:sp>
        <p:nvSpPr>
          <p:cNvPr id="103" name="Google Shape;103;p20"/>
          <p:cNvSpPr txBox="1"/>
          <p:nvPr/>
        </p:nvSpPr>
        <p:spPr>
          <a:xfrm>
            <a:off x="4365275" y="700475"/>
            <a:ext cx="123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Cambria Math"/>
                <a:ea typeface="Cambria Math"/>
                <a:cs typeface="Cambria Math"/>
                <a:sym typeface="Cambria Math"/>
              </a:rPr>
              <a:t>In Degree</a:t>
            </a:r>
            <a:endParaRPr b="1" sz="1500">
              <a:latin typeface="Cambria Math"/>
              <a:ea typeface="Cambria Math"/>
              <a:cs typeface="Cambria Math"/>
              <a:sym typeface="Cambria Math"/>
            </a:endParaRPr>
          </a:p>
        </p:txBody>
      </p:sp>
      <p:sp>
        <p:nvSpPr>
          <p:cNvPr id="104" name="Google Shape;104;p20"/>
          <p:cNvSpPr txBox="1"/>
          <p:nvPr/>
        </p:nvSpPr>
        <p:spPr>
          <a:xfrm>
            <a:off x="7168825" y="700475"/>
            <a:ext cx="134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Cambria Math"/>
                <a:ea typeface="Cambria Math"/>
                <a:cs typeface="Cambria Math"/>
                <a:sym typeface="Cambria Math"/>
              </a:rPr>
              <a:t>Out Degree</a:t>
            </a:r>
            <a:endParaRPr b="1" sz="1500">
              <a:latin typeface="Cambria Math"/>
              <a:ea typeface="Cambria Math"/>
              <a:cs typeface="Cambria Math"/>
              <a:sym typeface="Cambria Mat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38625" y="256500"/>
            <a:ext cx="3283800" cy="572700"/>
          </a:xfrm>
          <a:prstGeom prst="rect">
            <a:avLst/>
          </a:prstGeom>
        </p:spPr>
        <p:txBody>
          <a:bodyPr anchorCtr="0" anchor="t" bIns="91425" lIns="91425" spcFirstLastPara="1" rIns="91425" wrap="square" tIns="91425">
            <a:normAutofit fontScale="90000"/>
          </a:bodyPr>
          <a:lstStyle/>
          <a:p>
            <a:pPr indent="0" lvl="0" marL="0" rtl="0" algn="just">
              <a:lnSpc>
                <a:spcPct val="95000"/>
              </a:lnSpc>
              <a:spcBef>
                <a:spcPts val="0"/>
              </a:spcBef>
              <a:spcAft>
                <a:spcPts val="0"/>
              </a:spcAft>
              <a:buNone/>
            </a:pPr>
            <a:r>
              <a:rPr lang="en" sz="1800">
                <a:solidFill>
                  <a:srgbClr val="FFFF00"/>
                </a:solidFill>
                <a:latin typeface="Georgia"/>
                <a:ea typeface="Georgia"/>
                <a:cs typeface="Georgia"/>
                <a:sym typeface="Georgia"/>
              </a:rPr>
              <a:t>MI </a:t>
            </a:r>
            <a:r>
              <a:rPr lang="en" sz="1800">
                <a:solidFill>
                  <a:srgbClr val="FFFF00"/>
                </a:solidFill>
                <a:latin typeface="Georgia"/>
                <a:ea typeface="Georgia"/>
                <a:cs typeface="Georgia"/>
                <a:sym typeface="Georgia"/>
              </a:rPr>
              <a:t>Batting partnership analysis </a:t>
            </a:r>
            <a:endParaRPr>
              <a:solidFill>
                <a:schemeClr val="accent6"/>
              </a:solidFill>
            </a:endParaRPr>
          </a:p>
        </p:txBody>
      </p:sp>
      <p:pic>
        <p:nvPicPr>
          <p:cNvPr id="110" name="Google Shape;110;p21"/>
          <p:cNvPicPr preferRelativeResize="0"/>
          <p:nvPr/>
        </p:nvPicPr>
        <p:blipFill>
          <a:blip r:embed="rId3">
            <a:alphaModFix/>
          </a:blip>
          <a:stretch>
            <a:fillRect/>
          </a:stretch>
        </p:blipFill>
        <p:spPr>
          <a:xfrm>
            <a:off x="338625" y="871561"/>
            <a:ext cx="4860050" cy="3978226"/>
          </a:xfrm>
          <a:prstGeom prst="rect">
            <a:avLst/>
          </a:prstGeom>
          <a:noFill/>
          <a:ln>
            <a:noFill/>
          </a:ln>
        </p:spPr>
      </p:pic>
      <p:sp>
        <p:nvSpPr>
          <p:cNvPr id="111" name="Google Shape;111;p21"/>
          <p:cNvSpPr txBox="1"/>
          <p:nvPr/>
        </p:nvSpPr>
        <p:spPr>
          <a:xfrm>
            <a:off x="5321400" y="928675"/>
            <a:ext cx="3822600" cy="3524700"/>
          </a:xfrm>
          <a:prstGeom prst="rect">
            <a:avLst/>
          </a:prstGeom>
          <a:noFill/>
          <a:ln>
            <a:noFill/>
          </a:ln>
        </p:spPr>
        <p:txBody>
          <a:bodyPr anchorCtr="0" anchor="t" bIns="91425" lIns="91425" spcFirstLastPara="1" rIns="91425" wrap="square" tIns="91425">
            <a:spAutoFit/>
          </a:bodyPr>
          <a:lstStyle/>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Nodes → Player (batsman and bowler)</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Edges → Runs scored by both batsman (Partnership) </a:t>
            </a:r>
            <a:endParaRPr sz="1500">
              <a:solidFill>
                <a:srgbClr val="FFFFFF"/>
              </a:solidFill>
              <a:latin typeface="Georgia"/>
              <a:ea typeface="Georgia"/>
              <a:cs typeface="Georgia"/>
              <a:sym typeface="Georgia"/>
            </a:endParaRPr>
          </a:p>
          <a:p>
            <a:pPr indent="-323850" lvl="0" marL="457200" rtl="0" algn="just">
              <a:lnSpc>
                <a:spcPct val="95000"/>
              </a:lnSpc>
              <a:spcBef>
                <a:spcPts val="0"/>
              </a:spcBef>
              <a:spcAft>
                <a:spcPts val="0"/>
              </a:spcAft>
              <a:buClr>
                <a:schemeClr val="dk1"/>
              </a:buClr>
              <a:buSzPts val="1500"/>
              <a:buChar char="●"/>
            </a:pPr>
            <a:r>
              <a:rPr lang="en" sz="1500">
                <a:solidFill>
                  <a:srgbClr val="FFFFFF"/>
                </a:solidFill>
                <a:latin typeface="Georgia"/>
                <a:ea typeface="Georgia"/>
                <a:cs typeface="Georgia"/>
                <a:sym typeface="Georgia"/>
              </a:rPr>
              <a:t>Directed graph</a:t>
            </a:r>
            <a:endParaRPr sz="1600">
              <a:solidFill>
                <a:schemeClr val="dk1"/>
              </a:solidFill>
              <a:latin typeface="Cambria Math"/>
              <a:ea typeface="Cambria Math"/>
              <a:cs typeface="Cambria Math"/>
              <a:sym typeface="Cambria Math"/>
            </a:endParaRPr>
          </a:p>
          <a:p>
            <a:pPr indent="0" lvl="0" marL="45720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Here Direction (arrow) represent that contribution of that batsman is more.</a:t>
            </a:r>
            <a:endParaRPr sz="1600">
              <a:solidFill>
                <a:schemeClr val="dk1"/>
              </a:solidFill>
              <a:latin typeface="Cambria Math"/>
              <a:ea typeface="Cambria Math"/>
              <a:cs typeface="Cambria Math"/>
              <a:sym typeface="Cambria Math"/>
            </a:endParaRPr>
          </a:p>
          <a:p>
            <a:pPr indent="0" lvl="0" marL="0" rtl="0" algn="just">
              <a:lnSpc>
                <a:spcPct val="95000"/>
              </a:lnSpc>
              <a:spcBef>
                <a:spcPts val="0"/>
              </a:spcBef>
              <a:spcAft>
                <a:spcPts val="0"/>
              </a:spcAft>
              <a:buNone/>
            </a:pPr>
            <a:r>
              <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In degree - Hardik Pandya</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Out degree - Q de kock</a:t>
            </a:r>
            <a:endParaRPr sz="1600">
              <a:solidFill>
                <a:schemeClr val="dk1"/>
              </a:solidFill>
              <a:latin typeface="Cambria Math"/>
              <a:ea typeface="Cambria Math"/>
              <a:cs typeface="Cambria Math"/>
              <a:sym typeface="Cambria Math"/>
            </a:endParaRPr>
          </a:p>
          <a:p>
            <a:pPr indent="-330200" lvl="0" marL="457200" rtl="0" algn="just">
              <a:lnSpc>
                <a:spcPct val="95000"/>
              </a:lnSpc>
              <a:spcBef>
                <a:spcPts val="0"/>
              </a:spcBef>
              <a:spcAft>
                <a:spcPts val="0"/>
              </a:spcAft>
              <a:buClr>
                <a:schemeClr val="dk1"/>
              </a:buClr>
              <a:buSzPts val="1600"/>
              <a:buFont typeface="Cambria Math"/>
              <a:buChar char="●"/>
            </a:pPr>
            <a:r>
              <a:rPr lang="en" sz="1600">
                <a:solidFill>
                  <a:schemeClr val="dk1"/>
                </a:solidFill>
                <a:latin typeface="Cambria Math"/>
                <a:ea typeface="Cambria Math"/>
                <a:cs typeface="Cambria Math"/>
                <a:sym typeface="Cambria Math"/>
              </a:rPr>
              <a:t>Most Total Degree - Hardik Pandya</a:t>
            </a:r>
            <a:endParaRPr sz="1600">
              <a:solidFill>
                <a:schemeClr val="dk1"/>
              </a:solidFill>
              <a:latin typeface="Cambria Math"/>
              <a:ea typeface="Cambria Math"/>
              <a:cs typeface="Cambria Math"/>
              <a:sym typeface="Cambria Math"/>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